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526" r:id="rId3"/>
    <p:sldId id="582" r:id="rId4"/>
    <p:sldId id="580" r:id="rId5"/>
    <p:sldId id="522" r:id="rId6"/>
    <p:sldId id="587" r:id="rId7"/>
    <p:sldId id="459" r:id="rId8"/>
    <p:sldId id="549" r:id="rId9"/>
    <p:sldId id="527" r:id="rId10"/>
    <p:sldId id="528" r:id="rId11"/>
    <p:sldId id="529" r:id="rId12"/>
    <p:sldId id="589" r:id="rId13"/>
    <p:sldId id="530" r:id="rId14"/>
    <p:sldId id="531" r:id="rId15"/>
    <p:sldId id="532" r:id="rId16"/>
    <p:sldId id="533" r:id="rId17"/>
    <p:sldId id="534" r:id="rId18"/>
    <p:sldId id="535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7" r:id="rId27"/>
    <p:sldId id="562" r:id="rId28"/>
    <p:sldId id="546" r:id="rId29"/>
    <p:sldId id="548" r:id="rId30"/>
    <p:sldId id="536" r:id="rId31"/>
    <p:sldId id="545" r:id="rId32"/>
    <p:sldId id="567" r:id="rId33"/>
    <p:sldId id="568" r:id="rId34"/>
    <p:sldId id="578" r:id="rId35"/>
    <p:sldId id="465" r:id="rId36"/>
    <p:sldId id="571" r:id="rId37"/>
    <p:sldId id="572" r:id="rId38"/>
    <p:sldId id="573" r:id="rId39"/>
    <p:sldId id="574" r:id="rId40"/>
    <p:sldId id="577" r:id="rId41"/>
    <p:sldId id="588" r:id="rId42"/>
    <p:sldId id="51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01E"/>
    <a:srgbClr val="14245B"/>
    <a:srgbClr val="142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/>
    <p:restoredTop sz="87217"/>
  </p:normalViewPr>
  <p:slideViewPr>
    <p:cSldViewPr snapToGrid="0" snapToObjects="1">
      <p:cViewPr varScale="1">
        <p:scale>
          <a:sx n="113" d="100"/>
          <a:sy n="113" d="100"/>
        </p:scale>
        <p:origin x="101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31" d="100"/>
          <a:sy n="131" d="100"/>
        </p:scale>
        <p:origin x="-516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entury Gothic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765A5-3165-9A4D-AB8B-FCBFCDBFBEDF}" type="datetimeFigureOut">
              <a:rPr lang="en-US" smtClean="0">
                <a:latin typeface="Century Gothic"/>
              </a:rPr>
              <a:t>8/14/19</a:t>
            </a:fld>
            <a:endParaRPr lang="en-US" dirty="0">
              <a:latin typeface="Century Gothic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entury Gothic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03884-4632-F24E-8E6D-9E0FA9386A6D}" type="slidenum">
              <a:rPr lang="en-US" smtClean="0">
                <a:latin typeface="Century Gothic"/>
              </a:rPr>
              <a:t>‹#›</a:t>
            </a:fld>
            <a:endParaRPr lang="en-US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9114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/>
              </a:defRPr>
            </a:lvl1pPr>
          </a:lstStyle>
          <a:p>
            <a:fld id="{DAB88589-35BB-4343-BE08-5F13C1302C49}" type="datetimeFigureOut">
              <a:rPr lang="en-US" smtClean="0"/>
              <a:pPr/>
              <a:t>8/14/19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/>
              </a:defRPr>
            </a:lvl1pPr>
          </a:lstStyle>
          <a:p>
            <a:fld id="{23B2502F-D975-9441-8172-B87C19AE24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7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3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0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0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2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1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58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84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79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73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14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74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90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42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24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03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54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7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60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42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6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45B"/>
              </a:buClr>
              <a:buSzPts val="1800"/>
              <a:buNone/>
            </a:pPr>
            <a:r>
              <a:rPr lang="en-US" sz="1200" baseline="0" dirty="0" smtClean="0">
                <a:solidFill>
                  <a:srgbClr val="14245B"/>
                </a:solidFill>
              </a:rPr>
              <a:t> </a:t>
            </a:r>
            <a:endParaRPr lang="en-US" sz="1200" baseline="0" dirty="0" smtClean="0">
              <a:solidFill>
                <a:srgbClr val="14245B"/>
              </a:solidFill>
            </a:endParaRPr>
          </a:p>
        </p:txBody>
      </p:sp>
      <p:sp>
        <p:nvSpPr>
          <p:cNvPr id="121" name="Google Shape;12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2987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91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7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difference between </a:t>
            </a:r>
            <a:r>
              <a:rPr lang="en-US"/>
              <a:t>planning</a:t>
            </a:r>
            <a:r>
              <a:rPr lang="en-US" baseline="0"/>
              <a:t> phase and responding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9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47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25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54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545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94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828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420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0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69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50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963DB-CA55-034C-971B-C1378AA93D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44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17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43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Alerts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2502F-D975-9441-8172-B87C19AE242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5871224"/>
            <a:ext cx="12192000" cy="986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FFC9D4-D1A5-0E47-8990-62E1E7F01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968" y="1967056"/>
            <a:ext cx="7065541" cy="978830"/>
          </a:xfrm>
          <a:ln>
            <a:solidFill>
              <a:schemeClr val="tx1"/>
            </a:solidFill>
          </a:ln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098A167-1CBA-CB48-AE11-DDB9C913C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562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0" y="5871224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0" y="859459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2000px-University_of_Utah_horizontal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73" y="6084739"/>
            <a:ext cx="1740731" cy="454330"/>
          </a:xfrm>
          <a:prstGeom prst="rect">
            <a:avLst/>
          </a:prstGeom>
        </p:spPr>
      </p:pic>
      <p:pic>
        <p:nvPicPr>
          <p:cNvPr id="28" name="Picture 27" descr="U of Notre Dam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11" y="5650835"/>
            <a:ext cx="2141154" cy="1352308"/>
          </a:xfrm>
          <a:prstGeom prst="rect">
            <a:avLst/>
          </a:prstGeom>
        </p:spPr>
      </p:pic>
      <p:pic>
        <p:nvPicPr>
          <p:cNvPr id="29" name="Picture 28" descr="ISI_Logo_CMYK_Approved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1" y="6138117"/>
            <a:ext cx="1595532" cy="482038"/>
          </a:xfrm>
          <a:prstGeom prst="rect">
            <a:avLst/>
          </a:prstGeom>
        </p:spPr>
      </p:pic>
      <p:pic>
        <p:nvPicPr>
          <p:cNvPr id="30" name="Picture 29" descr="Ci CoE_Logo_Final_RGB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1" y="192589"/>
            <a:ext cx="2541765" cy="559293"/>
          </a:xfrm>
          <a:prstGeom prst="rect">
            <a:avLst/>
          </a:prstGeom>
        </p:spPr>
      </p:pic>
      <p:pic>
        <p:nvPicPr>
          <p:cNvPr id="31" name="Picture 30" descr="RENCI-Official-Logo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207" y="6030829"/>
            <a:ext cx="1037772" cy="508239"/>
          </a:xfrm>
          <a:prstGeom prst="rect">
            <a:avLst/>
          </a:prstGeom>
        </p:spPr>
      </p:pic>
      <p:pic>
        <p:nvPicPr>
          <p:cNvPr id="32" name="Picture 31" descr="CACR-IU-PTI2-IU-RED-TRANSP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12" y="5871224"/>
            <a:ext cx="2108786" cy="72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92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42563C-E7B2-C84B-AE2E-62BD73BE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041912D-1E59-8942-AE8E-43290AF28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F11DF2-6099-6A48-AB29-F82DE130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25090-71CC-D148-960B-E65C9526EF4D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206E34-4B6B-3542-A2F7-29D0BD55B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12A04AE-9F94-E040-B5E1-AFDE9DF2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7AA4-1F47-DC40-A637-E5ADC8BB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1D49F96-E36E-804F-9A79-25D204CC6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6FC3C61-C224-214C-9D73-60FCBE513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3C25FF-DE15-AB45-904E-1767D68A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25090-71CC-D148-960B-E65C9526EF4D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7B4454-C50F-AA45-99E2-DE14AEF3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5A4E1E8-A6B5-194D-97D0-376A9A02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7AA4-1F47-DC40-A637-E5ADC8BB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2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B098F0-8F84-254E-A397-91ABA62A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C505A6-E0DF-984B-B7C5-FFE432F71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099CEA-4D64-8D4A-8FD0-B70B8E84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B05E-8ACF-1C45-AC68-D8FD21ABB8AE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284532-31BD-5940-BA87-98D2CCEE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32295C-B6E0-B14C-8D01-CB364EE8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EFDA-3DB0-CE4B-A055-EAA8226E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06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1592D7-8686-134E-AB0C-B59CE737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7D5483A-B35E-A74F-84E3-BE288F022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7B05E-8ACF-1C45-AC68-D8FD21ABB8AE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CE5CE3D-AEC1-9C42-8B9F-B3A399A6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66228AC-9DFC-2B42-BB55-1E7577D1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3EFDA-3DB0-CE4B-A055-EAA8226E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07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2_Title and Content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/>
          <p:nvPr/>
        </p:nvSpPr>
        <p:spPr>
          <a:xfrm>
            <a:off x="0" y="5871224"/>
            <a:ext cx="12192000" cy="9867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" name="Google Shape;26;p26" descr="2000px-University_of_Utah_horizontal_logo.sv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56073" y="6084739"/>
            <a:ext cx="1740731" cy="45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6" descr="U of Notre Dam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4611" y="5650835"/>
            <a:ext cx="2141154" cy="135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6" descr="ISI_Logo_CMYK_Approved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771" y="6138117"/>
            <a:ext cx="1595532" cy="48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6" descr="Ci CoE_Logo_Final_RGB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771" y="192589"/>
            <a:ext cx="2541765" cy="5592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26"/>
          <p:cNvCxnSpPr/>
          <p:nvPr/>
        </p:nvCxnSpPr>
        <p:spPr>
          <a:xfrm>
            <a:off x="0" y="5871224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" name="Google Shape;31;p26" descr="RENCI-Official-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86207" y="6030829"/>
            <a:ext cx="1037772" cy="50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6" descr="CACR-IU-PTI2-IU-RED-TRANSP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87112" y="5871224"/>
            <a:ext cx="2108786" cy="720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33;p26"/>
          <p:cNvCxnSpPr/>
          <p:nvPr/>
        </p:nvCxnSpPr>
        <p:spPr>
          <a:xfrm>
            <a:off x="0" y="859459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" name="Google Shape;34;p26"/>
          <p:cNvSpPr txBox="1"/>
          <p:nvPr/>
        </p:nvSpPr>
        <p:spPr>
          <a:xfrm>
            <a:off x="539827" y="815248"/>
            <a:ext cx="11111845" cy="5072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127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245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524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871224"/>
            <a:ext cx="12192000" cy="986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</a:endParaRPr>
          </a:p>
        </p:txBody>
      </p:sp>
      <p:pic>
        <p:nvPicPr>
          <p:cNvPr id="14" name="Picture 13" descr="2000px-University_of_Utah_horizontal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73" y="6084739"/>
            <a:ext cx="1740731" cy="454330"/>
          </a:xfrm>
          <a:prstGeom prst="rect">
            <a:avLst/>
          </a:prstGeom>
        </p:spPr>
      </p:pic>
      <p:pic>
        <p:nvPicPr>
          <p:cNvPr id="18" name="Picture 17" descr="U of Notre Dam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11" y="5650835"/>
            <a:ext cx="2141154" cy="1352308"/>
          </a:xfrm>
          <a:prstGeom prst="rect">
            <a:avLst/>
          </a:prstGeom>
        </p:spPr>
      </p:pic>
      <p:pic>
        <p:nvPicPr>
          <p:cNvPr id="19" name="Picture 18" descr="ISI_Logo_CMYK_Approved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1" y="6138117"/>
            <a:ext cx="1595532" cy="482038"/>
          </a:xfrm>
          <a:prstGeom prst="rect">
            <a:avLst/>
          </a:prstGeom>
        </p:spPr>
      </p:pic>
      <p:pic>
        <p:nvPicPr>
          <p:cNvPr id="20" name="Picture 19" descr="Ci CoE_Logo_Final_RGB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1" y="192589"/>
            <a:ext cx="2541765" cy="559293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0" y="5871224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RENCI-Official-Logo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207" y="6030829"/>
            <a:ext cx="1037772" cy="508239"/>
          </a:xfrm>
          <a:prstGeom prst="rect">
            <a:avLst/>
          </a:prstGeom>
        </p:spPr>
      </p:pic>
      <p:pic>
        <p:nvPicPr>
          <p:cNvPr id="23" name="Picture 22" descr="CACR-IU-PTI2-IU-RED-TRANSP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12" y="5871224"/>
            <a:ext cx="2108786" cy="720502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0" y="859459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89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216FD0-B21B-E140-81DA-6D0DC4DA0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err="1"/>
              <a:t>Cick</a:t>
            </a:r>
            <a:r>
              <a:rPr lang="en-US" dirty="0"/>
              <a:t>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A5BDB37-8851-B74F-A506-44666252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696BBC-8448-8444-8AFA-E6FAAAB81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25090-71CC-D148-960B-E65C9526EF4D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D4A677-4C1D-A44B-A99A-A159CA73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CAEB9A-6676-F142-BAEA-7443D68E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7AA4-1F47-DC40-A637-E5ADC8BBF1A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5871224"/>
            <a:ext cx="12192000" cy="986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</a:endParaRPr>
          </a:p>
        </p:txBody>
      </p:sp>
      <p:pic>
        <p:nvPicPr>
          <p:cNvPr id="8" name="Picture 7" descr="2000px-University_of_Utah_horizontal_logo.sv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73" y="6084739"/>
            <a:ext cx="1740731" cy="454330"/>
          </a:xfrm>
          <a:prstGeom prst="rect">
            <a:avLst/>
          </a:prstGeom>
        </p:spPr>
      </p:pic>
      <p:pic>
        <p:nvPicPr>
          <p:cNvPr id="9" name="Picture 8" descr="U of Notre Dam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11" y="5650835"/>
            <a:ext cx="2141154" cy="1352308"/>
          </a:xfrm>
          <a:prstGeom prst="rect">
            <a:avLst/>
          </a:prstGeom>
        </p:spPr>
      </p:pic>
      <p:pic>
        <p:nvPicPr>
          <p:cNvPr id="10" name="Picture 9" descr="ISI_Logo_CMYK_Approved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1" y="6138117"/>
            <a:ext cx="1595532" cy="482038"/>
          </a:xfrm>
          <a:prstGeom prst="rect">
            <a:avLst/>
          </a:prstGeom>
        </p:spPr>
      </p:pic>
      <p:pic>
        <p:nvPicPr>
          <p:cNvPr id="11" name="Picture 10" descr="Ci CoE_Logo_Final_RGB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1" y="192589"/>
            <a:ext cx="2541765" cy="55929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5871224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RENCI-Official-Logo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207" y="6030829"/>
            <a:ext cx="1037772" cy="508239"/>
          </a:xfrm>
          <a:prstGeom prst="rect">
            <a:avLst/>
          </a:prstGeom>
        </p:spPr>
      </p:pic>
      <p:pic>
        <p:nvPicPr>
          <p:cNvPr id="14" name="Picture 13" descr="CACR-IU-PTI2-IU-RED-TRANSP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12" y="5871224"/>
            <a:ext cx="2108786" cy="720502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859459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04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B865B1-121E-3A45-AB49-65E81A1C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92DA94-B323-A34B-A675-AB011C6C2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CCBEA4E-99DE-064A-B061-C8232CD82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4A10F38-4675-2B4B-ACA2-8F7FC179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25090-71CC-D148-960B-E65C9526EF4D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358E1E-93E2-1E45-9BBA-5A6D6218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BCEE40F-6EC7-734C-8709-C61ABAAF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7AA4-1F47-DC40-A637-E5ADC8BB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48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6A630A-88FF-5644-925C-DD6CF1258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36DF22F-C1F6-A045-9FFA-81155C450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06EFFE5-F913-DF4B-90D1-4F79FE831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1A0BED7-5F5B-DA4D-9323-194FF64BA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A1AC2F0-7C35-5846-AEBE-60F1083E7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FA9A07E-E367-D84A-8510-3C8FA6FD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25090-71CC-D148-960B-E65C9526EF4D}" type="datetimeFigureOut">
              <a:rPr lang="en-US" smtClean="0"/>
              <a:t>8/14/19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59927B2-F868-EA44-95D4-C96ABD65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F701AE8-073F-8342-810A-E9918DBF0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7AA4-1F47-DC40-A637-E5ADC8BB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5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31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4221507-D9E5-1149-AC94-0F81560C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25090-71CC-D148-960B-E65C9526EF4D}" type="datetimeFigureOut">
              <a:rPr lang="en-US" smtClean="0"/>
              <a:t>8/14/19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1E68DAE-91EC-3C43-9E70-191EF9FB1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69BFC28-922D-F748-8AF3-A110AAE3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7AA4-1F47-DC40-A637-E5ADC8BBF1A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AF2414-D6EF-4743-B786-76B058CB3D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67087" y="0"/>
            <a:ext cx="20573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2C07E-499D-514E-AC56-0E0E21A79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AE9504-6675-7347-B455-F473C44C8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0162998-3ED3-7041-B0D0-6BB2756DA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80E16BF-95BF-8840-B3AF-6802313CD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25090-71CC-D148-960B-E65C9526EF4D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151106C-48F4-624D-ABBD-90FB1EC0F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7CC642F-3E4C-0543-B25A-728F92BF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7AA4-1F47-DC40-A637-E5ADC8BB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3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4711AD-0D0E-E645-BB40-6C7324B5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4008ED2-4B55-834A-AD9A-5976B64595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EBC89F1-0214-8E4D-91EA-3CB128DEE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F06728-7103-6E42-98B0-276D7BB4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25090-71CC-D148-960B-E65C9526EF4D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9F7E5C1-F733-4847-AFED-6CCC5DFD1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517DA10-E80D-8C49-9593-C50AC2631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37AA4-1F47-DC40-A637-E5ADC8BB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3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5.png"/><Relationship Id="rId21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emf"/><Relationship Id="rId1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EA813F-AD2C-2B4F-A503-E44EBF38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A02312A-A3AD-1B4A-9AE1-236475D12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8FE965-8B19-3343-9B11-AB5EFBE20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fld id="{F6C25090-71CC-D148-960B-E65C9526EF4D}" type="datetimeFigureOut">
              <a:rPr lang="en-US" smtClean="0"/>
              <a:pPr/>
              <a:t>8/14/19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310782-FEAF-B94F-BAC5-6E07073BF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FD2585-5F35-134F-BB54-B80C39D25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</a:defRPr>
            </a:lvl1pPr>
          </a:lstStyle>
          <a:p>
            <a:fld id="{09737AA4-1F47-DC40-A637-E5ADC8BBF1A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5871224"/>
            <a:ext cx="12192000" cy="986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</a:endParaRPr>
          </a:p>
        </p:txBody>
      </p:sp>
      <p:pic>
        <p:nvPicPr>
          <p:cNvPr id="8" name="Picture 7" descr="2000px-University_of_Utah_horizontal_logo.svg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73" y="6084739"/>
            <a:ext cx="1740731" cy="454330"/>
          </a:xfrm>
          <a:prstGeom prst="rect">
            <a:avLst/>
          </a:prstGeom>
        </p:spPr>
      </p:pic>
      <p:pic>
        <p:nvPicPr>
          <p:cNvPr id="9" name="Picture 8" descr="U of Notre Dame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11" y="5650835"/>
            <a:ext cx="2141154" cy="1352308"/>
          </a:xfrm>
          <a:prstGeom prst="rect">
            <a:avLst/>
          </a:prstGeom>
        </p:spPr>
      </p:pic>
      <p:pic>
        <p:nvPicPr>
          <p:cNvPr id="10" name="Picture 9" descr="ISI_Logo_CMYK_Approved.eps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1" y="6138117"/>
            <a:ext cx="1595532" cy="482038"/>
          </a:xfrm>
          <a:prstGeom prst="rect">
            <a:avLst/>
          </a:prstGeom>
        </p:spPr>
      </p:pic>
      <p:pic>
        <p:nvPicPr>
          <p:cNvPr id="11" name="Picture 10" descr="Ci CoE_Logo_Final_RGB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1" y="192589"/>
            <a:ext cx="2541765" cy="55929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5871224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RENCI-Official-Logo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207" y="6030829"/>
            <a:ext cx="1037772" cy="508239"/>
          </a:xfrm>
          <a:prstGeom prst="rect">
            <a:avLst/>
          </a:prstGeom>
        </p:spPr>
      </p:pic>
      <p:pic>
        <p:nvPicPr>
          <p:cNvPr id="14" name="Picture 13" descr="CACR-IU-PTI2-IU-RED-TRANSP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112" y="5871224"/>
            <a:ext cx="2108786" cy="720502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0" y="859459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42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6" Type="http://schemas.openxmlformats.org/officeDocument/2006/relationships/image" Target="../media/image18.gi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3.png"/><Relationship Id="rId8" Type="http://schemas.openxmlformats.org/officeDocument/2006/relationships/image" Target="../media/image23.png"/><Relationship Id="rId9" Type="http://schemas.openxmlformats.org/officeDocument/2006/relationships/image" Target="../media/image10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6" Type="http://schemas.openxmlformats.org/officeDocument/2006/relationships/image" Target="../media/image18.gi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gif"/><Relationship Id="rId12" Type="http://schemas.openxmlformats.org/officeDocument/2006/relationships/image" Target="../media/image10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gif"/><Relationship Id="rId4" Type="http://schemas.openxmlformats.org/officeDocument/2006/relationships/image" Target="../media/image16.gif"/><Relationship Id="rId5" Type="http://schemas.openxmlformats.org/officeDocument/2006/relationships/image" Target="../media/image25.gif"/><Relationship Id="rId6" Type="http://schemas.openxmlformats.org/officeDocument/2006/relationships/image" Target="../media/image26.gif"/><Relationship Id="rId7" Type="http://schemas.openxmlformats.org/officeDocument/2006/relationships/image" Target="../media/image27.png"/><Relationship Id="rId8" Type="http://schemas.microsoft.com/office/2007/relationships/hdphoto" Target="../media/hdphoto1.wdp"/><Relationship Id="rId9" Type="http://schemas.openxmlformats.org/officeDocument/2006/relationships/image" Target="../media/image28.gif"/><Relationship Id="rId10" Type="http://schemas.openxmlformats.org/officeDocument/2006/relationships/image" Target="../media/image2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gif"/><Relationship Id="rId5" Type="http://schemas.openxmlformats.org/officeDocument/2006/relationships/image" Target="../media/image32.gi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4" Type="http://schemas.openxmlformats.org/officeDocument/2006/relationships/image" Target="../media/image34.gi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vlpubs.nist.gov/nistpubs/legacy/sp/nistspecialpublication800-34r1.pdf" TargetMode="External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B9D622D-5D02-5C48-A4B0-EB8495ABF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70525"/>
            <a:ext cx="12192000" cy="5028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0A240D-004D-844C-BEA3-807124A55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09160"/>
            <a:ext cx="12192000" cy="158245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4200" b="1" dirty="0">
                <a:solidFill>
                  <a:srgbClr val="14245B"/>
                </a:solidFill>
              </a:rPr>
              <a:t>Cyberinfrastructure Center </a:t>
            </a:r>
            <a:br>
              <a:rPr lang="en-US" sz="4200" b="1" dirty="0">
                <a:solidFill>
                  <a:srgbClr val="14245B"/>
                </a:solidFill>
              </a:rPr>
            </a:br>
            <a:r>
              <a:rPr lang="en-US" sz="4200" b="1" dirty="0">
                <a:solidFill>
                  <a:srgbClr val="14245B"/>
                </a:solidFill>
              </a:rPr>
              <a:t>of Excellence Pilot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04179CA-6AD0-384E-BC0B-83B41BCA9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02" y="3318129"/>
            <a:ext cx="4548469" cy="2193511"/>
          </a:xfrm>
        </p:spPr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</a:rPr>
              <a:t>Ewa Deelman</a:t>
            </a:r>
            <a:r>
              <a:rPr lang="en-US" sz="1800" dirty="0">
                <a:solidFill>
                  <a:srgbClr val="FFFFFF"/>
                </a:solidFill>
              </a:rPr>
              <a:t>, USC (PI)</a:t>
            </a:r>
          </a:p>
          <a:p>
            <a:pPr algn="l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Co-PIs: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b="1" dirty="0" err="1">
                <a:solidFill>
                  <a:srgbClr val="FFFFFF"/>
                </a:solidFill>
              </a:rPr>
              <a:t>Anirban</a:t>
            </a:r>
            <a:r>
              <a:rPr lang="en-US" sz="1800" b="1" dirty="0">
                <a:solidFill>
                  <a:srgbClr val="FFFFFF"/>
                </a:solidFill>
              </a:rPr>
              <a:t> Mandal</a:t>
            </a:r>
            <a:r>
              <a:rPr lang="en-US" sz="1800" dirty="0">
                <a:solidFill>
                  <a:srgbClr val="FFFFFF"/>
                </a:solidFill>
              </a:rPr>
              <a:t>, RENCI</a:t>
            </a:r>
          </a:p>
          <a:p>
            <a:pPr algn="l">
              <a:lnSpc>
                <a:spcPct val="110000"/>
              </a:lnSpc>
            </a:pPr>
            <a:r>
              <a:rPr lang="en-US" sz="1800" b="1" dirty="0" err="1">
                <a:solidFill>
                  <a:srgbClr val="FFFFFF"/>
                </a:solidFill>
              </a:rPr>
              <a:t>Jarek</a:t>
            </a:r>
            <a:r>
              <a:rPr lang="en-US" sz="1800" b="1" dirty="0">
                <a:solidFill>
                  <a:srgbClr val="FFFFFF"/>
                </a:solidFill>
              </a:rPr>
              <a:t> </a:t>
            </a:r>
            <a:r>
              <a:rPr lang="en-US" sz="1800" b="1" dirty="0" err="1">
                <a:solidFill>
                  <a:srgbClr val="FFFFFF"/>
                </a:solidFill>
              </a:rPr>
              <a:t>Nabrzyski</a:t>
            </a:r>
            <a:r>
              <a:rPr lang="en-US" sz="1800" dirty="0">
                <a:solidFill>
                  <a:srgbClr val="FFFFFF"/>
                </a:solidFill>
              </a:rPr>
              <a:t>, Notre Dame University</a:t>
            </a:r>
          </a:p>
          <a:p>
            <a:pPr algn="l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</a:rPr>
              <a:t>Valerio </a:t>
            </a:r>
            <a:r>
              <a:rPr lang="en-US" sz="1800" b="1" dirty="0" err="1">
                <a:solidFill>
                  <a:srgbClr val="FFFFFF"/>
                </a:solidFill>
              </a:rPr>
              <a:t>Pascucci</a:t>
            </a:r>
            <a:r>
              <a:rPr lang="en-US" sz="1800" b="1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and </a:t>
            </a:r>
            <a:r>
              <a:rPr lang="en-US" sz="1800" b="1" dirty="0">
                <a:solidFill>
                  <a:srgbClr val="FFFFFF"/>
                </a:solidFill>
              </a:rPr>
              <a:t>Rob Ricci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University of Utah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66D5FB-D04B-384F-9B01-43953920A5A1}"/>
              </a:ext>
            </a:extLst>
          </p:cNvPr>
          <p:cNvSpPr txBox="1"/>
          <p:nvPr/>
        </p:nvSpPr>
        <p:spPr>
          <a:xfrm>
            <a:off x="10090060" y="1407478"/>
            <a:ext cx="210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4245B"/>
                </a:solidFill>
                <a:latin typeface="Century Gothic"/>
              </a:rPr>
              <a:t>Funded by the National Science Foundation</a:t>
            </a:r>
          </a:p>
          <a:p>
            <a:pPr algn="ctr"/>
            <a:r>
              <a:rPr lang="en-US" sz="1200" dirty="0">
                <a:solidFill>
                  <a:srgbClr val="14245B"/>
                </a:solidFill>
                <a:latin typeface="Century Gothic"/>
              </a:rPr>
              <a:t>Grant #1842042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E032A20-5607-3144-AF90-9294BAEFD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9124" y="135909"/>
            <a:ext cx="1265689" cy="12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01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err="1" smtClean="0">
                <a:solidFill>
                  <a:srgbClr val="73B01E"/>
                </a:solidFill>
                <a:latin typeface="Century Gothic"/>
                <a:ea typeface="Century Gothic"/>
              </a:rPr>
              <a:t>IceCube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 Data 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Life Cycle: Data Capture</a:t>
            </a:r>
          </a:p>
        </p:txBody>
      </p:sp>
      <p:pic>
        <p:nvPicPr>
          <p:cNvPr id="30" name="Picture 2" descr="https://lh6.googleusercontent.com/uP1QMnGpwA5gaxZRmUm0KgZgBYMMinvLoRwJoNUWdk0OmxZwNKwEEfM_Bbivay3EpHxocgw5zVg5h-S19nHsu_ayTUhU7sbl25RjCb2eWcie1ws2NW6_AbIyNG-W6ZM7sh37z1mn">
            <a:extLst>
              <a:ext uri="{FF2B5EF4-FFF2-40B4-BE49-F238E27FC236}">
                <a16:creationId xmlns="" xmlns:a16="http://schemas.microsoft.com/office/drawing/2014/main" id="{34D1BA8D-2293-464A-952C-BD88EA94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70" y="871960"/>
            <a:ext cx="6165850" cy="45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BC343799-6402-584E-98D7-78CE5BB3B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71"/>
          <a:stretch/>
        </p:blipFill>
        <p:spPr>
          <a:xfrm>
            <a:off x="6165850" y="881569"/>
            <a:ext cx="6474435" cy="49776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err="1" smtClean="0">
                <a:solidFill>
                  <a:srgbClr val="73B01E"/>
                </a:solidFill>
                <a:latin typeface="Century Gothic"/>
                <a:ea typeface="Century Gothic"/>
              </a:rPr>
              <a:t>IceCube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 Data 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Life Cycle: 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Initial Processing/Filtering</a:t>
            </a:r>
            <a:endParaRPr lang="en-US" sz="2200" dirty="0">
              <a:solidFill>
                <a:srgbClr val="73B01E"/>
              </a:solidFill>
              <a:latin typeface="Century Gothic"/>
              <a:ea typeface="Century Gothic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53892FFF-7D01-994A-9C19-5BD0BE8AC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1011936"/>
            <a:ext cx="11608132" cy="449704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2060"/>
                </a:solidFill>
              </a:rPr>
              <a:t>Initial filtering, processing: South Pole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Data is received by </a:t>
            </a:r>
            <a:r>
              <a:rPr lang="en-US" sz="1800" dirty="0" err="1">
                <a:solidFill>
                  <a:srgbClr val="002060"/>
                </a:solidFill>
              </a:rPr>
              <a:t>DOMHubs</a:t>
            </a:r>
            <a:r>
              <a:rPr lang="en-US" sz="1800" dirty="0">
                <a:solidFill>
                  <a:srgbClr val="002060"/>
                </a:solidFill>
              </a:rPr>
              <a:t> and </a:t>
            </a:r>
            <a:r>
              <a:rPr lang="en-US" sz="1800" dirty="0" err="1">
                <a:solidFill>
                  <a:srgbClr val="002060"/>
                </a:solidFill>
              </a:rPr>
              <a:t>IceCube</a:t>
            </a:r>
            <a:r>
              <a:rPr lang="en-US" sz="1800" dirty="0">
                <a:solidFill>
                  <a:srgbClr val="002060"/>
                </a:solidFill>
              </a:rPr>
              <a:t> Lab (surface of South Pole) - ~500 core filtering cluster; ~100 machines for detector readout; Hits are output as events.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Internal </a:t>
            </a:r>
            <a:r>
              <a:rPr lang="en-US" sz="1800" dirty="0" err="1">
                <a:solidFill>
                  <a:srgbClr val="002060"/>
                </a:solidFill>
              </a:rPr>
              <a:t>PnF</a:t>
            </a:r>
            <a:r>
              <a:rPr lang="en-US" sz="1800" dirty="0">
                <a:solidFill>
                  <a:srgbClr val="002060"/>
                </a:solidFill>
              </a:rPr>
              <a:t> system selects events based on their usefulness for a particular analysis. It also creates event metadata and reduces data volume before it is transmitted away from the South Pole. </a:t>
            </a:r>
            <a:endParaRPr lang="en-US" sz="1800" dirty="0" smtClean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1800" b="1" dirty="0" smtClean="0">
                <a:solidFill>
                  <a:srgbClr val="002060"/>
                </a:solidFill>
              </a:rPr>
              <a:t>Alert production </a:t>
            </a:r>
            <a:r>
              <a:rPr lang="en-US" sz="1800" dirty="0" smtClean="0">
                <a:solidFill>
                  <a:srgbClr val="002060"/>
                </a:solidFill>
              </a:rPr>
              <a:t>is an important step that happens at the South </a:t>
            </a:r>
            <a:r>
              <a:rPr lang="en-US" sz="1800" dirty="0">
                <a:solidFill>
                  <a:srgbClr val="002060"/>
                </a:solidFill>
              </a:rPr>
              <a:t>P</a:t>
            </a:r>
            <a:r>
              <a:rPr lang="en-US" sz="1800" dirty="0" smtClean="0">
                <a:solidFill>
                  <a:srgbClr val="002060"/>
                </a:solidFill>
              </a:rPr>
              <a:t>ole.</a:t>
            </a:r>
            <a:endParaRPr lang="en-US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err="1" smtClean="0">
                <a:solidFill>
                  <a:srgbClr val="73B01E"/>
                </a:solidFill>
                <a:latin typeface="Century Gothic"/>
                <a:ea typeface="Century Gothic"/>
              </a:rPr>
              <a:t>IceCube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 Data 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Life Cycle: 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Central Processing/Filtering</a:t>
            </a:r>
            <a:endParaRPr lang="en-US" sz="2200" dirty="0">
              <a:solidFill>
                <a:srgbClr val="73B01E"/>
              </a:solidFill>
              <a:latin typeface="Century Gothic"/>
              <a:ea typeface="Century Gothic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53892FFF-7D01-994A-9C19-5BD0BE8AC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2" y="1011936"/>
            <a:ext cx="11608132" cy="521817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rgbClr val="002060"/>
                </a:solidFill>
              </a:rPr>
              <a:t>Central </a:t>
            </a:r>
            <a:r>
              <a:rPr lang="en-US" sz="2000" b="1" dirty="0">
                <a:solidFill>
                  <a:srgbClr val="002060"/>
                </a:solidFill>
              </a:rPr>
              <a:t>processing: UW-Madison </a:t>
            </a:r>
            <a:r>
              <a:rPr lang="en-US" sz="2000" dirty="0">
                <a:solidFill>
                  <a:srgbClr val="002060"/>
                </a:solidFill>
              </a:rPr>
              <a:t>processes what is sent from the South Pole to a “science ready level” or level </a:t>
            </a:r>
            <a:r>
              <a:rPr lang="en-US" sz="2000" dirty="0" smtClean="0">
                <a:solidFill>
                  <a:srgbClr val="002060"/>
                </a:solidFill>
              </a:rPr>
              <a:t>3. </a:t>
            </a:r>
            <a:r>
              <a:rPr lang="en-US" sz="2200" dirty="0" smtClean="0">
                <a:solidFill>
                  <a:srgbClr val="002060"/>
                </a:solidFill>
              </a:rPr>
              <a:t> </a:t>
            </a:r>
            <a:endParaRPr lang="en-US" sz="2200" i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UW-Madison 6500 core, 300 GPU cluster, ~10 PB storage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Additional downstream processing happens using a mix of resources: DESY, OSG, </a:t>
            </a:r>
            <a:r>
              <a:rPr lang="en-US" sz="1800" dirty="0" err="1">
                <a:solidFill>
                  <a:srgbClr val="002060"/>
                </a:solidFill>
              </a:rPr>
              <a:t>IceCube</a:t>
            </a:r>
            <a:r>
              <a:rPr lang="en-US" sz="1800" dirty="0">
                <a:solidFill>
                  <a:srgbClr val="002060"/>
                </a:solidFill>
              </a:rPr>
              <a:t> Grid (campus clusters, contributed resources, etc.), XSEDE allocations, DOE resources (e.g. NERSC</a:t>
            </a:r>
            <a:r>
              <a:rPr lang="en-US" sz="1800" dirty="0" smtClean="0">
                <a:solidFill>
                  <a:srgbClr val="002060"/>
                </a:solidFill>
              </a:rPr>
              <a:t>)</a:t>
            </a:r>
            <a:endParaRPr lang="en-US" sz="1800" dirty="0">
              <a:solidFill>
                <a:srgbClr val="002060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Increased demand for GPU resources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800" dirty="0" err="1">
                <a:solidFill>
                  <a:srgbClr val="002060"/>
                </a:solidFill>
              </a:rPr>
              <a:t>PyGlidein</a:t>
            </a:r>
            <a:r>
              <a:rPr lang="en-US" sz="1800" dirty="0">
                <a:solidFill>
                  <a:srgbClr val="002060"/>
                </a:solidFill>
              </a:rPr>
              <a:t> + </a:t>
            </a:r>
            <a:r>
              <a:rPr lang="en-US" sz="1800" dirty="0" err="1">
                <a:solidFill>
                  <a:srgbClr val="002060"/>
                </a:solidFill>
              </a:rPr>
              <a:t>HTCondor</a:t>
            </a:r>
            <a:r>
              <a:rPr lang="en-US" sz="1800" dirty="0">
                <a:solidFill>
                  <a:srgbClr val="002060"/>
                </a:solidFill>
              </a:rPr>
              <a:t> based distributed computing middleware 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Exploring cloud resources for CPU, GPU, ML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4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err="1" smtClean="0">
                <a:solidFill>
                  <a:srgbClr val="73B01E"/>
                </a:solidFill>
                <a:latin typeface="Century Gothic"/>
                <a:ea typeface="Century Gothic"/>
              </a:rPr>
              <a:t>IceCube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 Data 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Life Cycle: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B4AE88-C6B3-CE40-9E7E-8F4E55718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76" y="955869"/>
            <a:ext cx="11896205" cy="4946787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900" dirty="0">
                <a:solidFill>
                  <a:srgbClr val="002060"/>
                </a:solidFill>
              </a:rPr>
              <a:t>Hits at DOMs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900" dirty="0">
                <a:solidFill>
                  <a:srgbClr val="002060"/>
                </a:solidFill>
              </a:rPr>
              <a:t>Sent to </a:t>
            </a:r>
            <a:r>
              <a:rPr lang="en-US" sz="2900" dirty="0" err="1">
                <a:solidFill>
                  <a:srgbClr val="002060"/>
                </a:solidFill>
              </a:rPr>
              <a:t>DOMHubs</a:t>
            </a:r>
            <a:r>
              <a:rPr lang="en-US" sz="2900" dirty="0">
                <a:solidFill>
                  <a:srgbClr val="002060"/>
                </a:solidFill>
              </a:rPr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900" dirty="0">
                <a:solidFill>
                  <a:srgbClr val="002060"/>
                </a:solidFill>
              </a:rPr>
              <a:t>Sent to Data Acquisition System (DAQ) - hits are output to events (PFRAW)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900" dirty="0">
                <a:solidFill>
                  <a:srgbClr val="002060"/>
                </a:solidFill>
              </a:rPr>
              <a:t>Sent to Processing and Filtering System (</a:t>
            </a:r>
            <a:r>
              <a:rPr lang="en-US" sz="2900" dirty="0" err="1">
                <a:solidFill>
                  <a:srgbClr val="002060"/>
                </a:solidFill>
              </a:rPr>
              <a:t>PnF</a:t>
            </a:r>
            <a:r>
              <a:rPr lang="en-US" sz="2900" dirty="0">
                <a:solidFill>
                  <a:srgbClr val="002060"/>
                </a:solidFill>
              </a:rPr>
              <a:t>) - PFRAW made ready for analyses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900" dirty="0">
                <a:solidFill>
                  <a:srgbClr val="002060"/>
                </a:solidFill>
              </a:rPr>
              <a:t>Sent to South Pole Station JADE for archival storage to disk (PFRAW and PFFILT/Level 1</a:t>
            </a:r>
            <a:r>
              <a:rPr lang="en-US" sz="2900" dirty="0" smtClean="0">
                <a:solidFill>
                  <a:srgbClr val="002060"/>
                </a:solidFill>
              </a:rPr>
              <a:t>)</a:t>
            </a:r>
            <a:endParaRPr lang="en-US" sz="2900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900" dirty="0" smtClean="0">
                <a:solidFill>
                  <a:srgbClr val="002060"/>
                </a:solidFill>
              </a:rPr>
              <a:t>JADE transmits </a:t>
            </a:r>
            <a:r>
              <a:rPr lang="en-US" sz="2900" dirty="0">
                <a:solidFill>
                  <a:srgbClr val="002060"/>
                </a:solidFill>
              </a:rPr>
              <a:t>via satellite to UW-Madison (</a:t>
            </a:r>
            <a:r>
              <a:rPr lang="en-US" sz="2900" dirty="0" smtClean="0">
                <a:solidFill>
                  <a:srgbClr val="002060"/>
                </a:solidFill>
              </a:rPr>
              <a:t>PFFILT) </a:t>
            </a:r>
            <a:endParaRPr lang="en-US" sz="2900" dirty="0">
              <a:solidFill>
                <a:srgbClr val="00206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900" dirty="0">
                <a:solidFill>
                  <a:srgbClr val="002060"/>
                </a:solidFill>
              </a:rPr>
              <a:t>PFFILT sent to DESY and PFRAW sent to NERSC for additional tape backups</a:t>
            </a:r>
            <a:r>
              <a:rPr lang="en-US" sz="2900" dirty="0">
                <a:solidFill>
                  <a:schemeClr val="dk1"/>
                </a:solidFill>
              </a:rPr>
              <a:t> </a:t>
            </a:r>
          </a:p>
          <a:p>
            <a:pPr marL="0" indent="0">
              <a:buFont typeface="+mj-lt"/>
              <a:buNone/>
            </a:pPr>
            <a:endParaRPr lang="en-US" sz="3800" dirty="0" smtClean="0">
              <a:solidFill>
                <a:schemeClr val="dk1"/>
              </a:solidFill>
            </a:endParaRPr>
          </a:p>
          <a:p>
            <a:pPr marL="0" indent="0">
              <a:buFont typeface="+mj-lt"/>
              <a:buNone/>
            </a:pPr>
            <a:endParaRPr lang="en-US" sz="3800" dirty="0">
              <a:solidFill>
                <a:schemeClr val="dk1"/>
              </a:solidFill>
            </a:endParaRPr>
          </a:p>
          <a:p>
            <a:pPr>
              <a:lnSpc>
                <a:spcPct val="170000"/>
              </a:lnSpc>
            </a:pPr>
            <a:r>
              <a:rPr lang="en-US" sz="2900" dirty="0">
                <a:solidFill>
                  <a:srgbClr val="002060"/>
                </a:solidFill>
              </a:rPr>
              <a:t>Limited bandwidth of ~125 GB/day from South Pole to UW; 3TB/day raw data is filtered down to ~80GB/day and transmitted via satellite from South Pole Station to </a:t>
            </a:r>
            <a:r>
              <a:rPr lang="en-US" sz="2900" dirty="0" smtClean="0">
                <a:solidFill>
                  <a:srgbClr val="002060"/>
                </a:solidFill>
              </a:rPr>
              <a:t>UW</a:t>
            </a:r>
            <a:endParaRPr lang="en-US" sz="2900" dirty="0">
              <a:solidFill>
                <a:srgbClr val="002060"/>
              </a:solidFill>
            </a:endParaRPr>
          </a:p>
          <a:p>
            <a:r>
              <a:rPr lang="en-US" sz="2900" dirty="0">
                <a:solidFill>
                  <a:srgbClr val="002060"/>
                </a:solidFill>
              </a:rPr>
              <a:t>Once a year, </a:t>
            </a:r>
            <a:r>
              <a:rPr lang="en-US" sz="2900" dirty="0" smtClean="0">
                <a:solidFill>
                  <a:srgbClr val="002060"/>
                </a:solidFill>
              </a:rPr>
              <a:t>raw data </a:t>
            </a:r>
            <a:r>
              <a:rPr lang="en-US" sz="2900" dirty="0">
                <a:solidFill>
                  <a:srgbClr val="002060"/>
                </a:solidFill>
              </a:rPr>
              <a:t>from the South Pole is sent via plane and disks to UW-Madison</a:t>
            </a:r>
          </a:p>
          <a:p>
            <a:r>
              <a:rPr lang="en-US" sz="2900" dirty="0">
                <a:solidFill>
                  <a:srgbClr val="002060"/>
                </a:solidFill>
              </a:rPr>
              <a:t>UW connected to </a:t>
            </a:r>
            <a:r>
              <a:rPr lang="en-US" sz="2900" dirty="0" err="1">
                <a:solidFill>
                  <a:srgbClr val="002060"/>
                </a:solidFill>
              </a:rPr>
              <a:t>SciDMZ</a:t>
            </a:r>
            <a:r>
              <a:rPr lang="en-US" sz="2900" dirty="0">
                <a:solidFill>
                  <a:srgbClr val="002060"/>
                </a:solidFill>
              </a:rPr>
              <a:t> through Starlight-</a:t>
            </a:r>
            <a:r>
              <a:rPr lang="en-US" sz="2900" dirty="0" err="1">
                <a:solidFill>
                  <a:srgbClr val="002060"/>
                </a:solidFill>
              </a:rPr>
              <a:t>ESNet</a:t>
            </a:r>
            <a:r>
              <a:rPr lang="en-US" sz="2900" dirty="0">
                <a:solidFill>
                  <a:srgbClr val="002060"/>
                </a:solidFill>
              </a:rPr>
              <a:t> for connection to DOE facilities</a:t>
            </a:r>
          </a:p>
          <a:p>
            <a:r>
              <a:rPr lang="en-US" sz="2900" dirty="0">
                <a:solidFill>
                  <a:srgbClr val="002060"/>
                </a:solidFill>
              </a:rPr>
              <a:t>Leverages </a:t>
            </a:r>
            <a:r>
              <a:rPr lang="en-US" sz="2900" dirty="0" err="1">
                <a:solidFill>
                  <a:srgbClr val="002060"/>
                </a:solidFill>
              </a:rPr>
              <a:t>GridFTP</a:t>
            </a:r>
            <a:r>
              <a:rPr lang="en-US" sz="2900" dirty="0">
                <a:solidFill>
                  <a:srgbClr val="002060"/>
                </a:solidFill>
              </a:rPr>
              <a:t> for data transfers from UW-Madison to DESY/NERSC/OSG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8376" y="3293797"/>
            <a:ext cx="11896205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In addition, Alerts are </a:t>
            </a:r>
            <a:r>
              <a:rPr lang="en-US" dirty="0">
                <a:solidFill>
                  <a:srgbClr val="002060"/>
                </a:solidFill>
              </a:rPr>
              <a:t>sent out using GCN (Gamma Ray Coordination Network - operated by </a:t>
            </a:r>
            <a:r>
              <a:rPr lang="en-US" dirty="0" smtClean="0">
                <a:solidFill>
                  <a:srgbClr val="002060"/>
                </a:solidFill>
              </a:rPr>
              <a:t>NASA) or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Astronomical telegrams along </a:t>
            </a:r>
            <a:r>
              <a:rPr lang="en-US" dirty="0">
                <a:solidFill>
                  <a:srgbClr val="002060"/>
                </a:solidFill>
              </a:rPr>
              <a:t>with initial </a:t>
            </a:r>
            <a:r>
              <a:rPr lang="en-US" dirty="0" smtClean="0">
                <a:solidFill>
                  <a:srgbClr val="002060"/>
                </a:solidFill>
              </a:rPr>
              <a:t>estimate  </a:t>
            </a:r>
            <a:r>
              <a:rPr lang="en-US" dirty="0">
                <a:solidFill>
                  <a:srgbClr val="002060"/>
                </a:solidFill>
              </a:rPr>
              <a:t>of PFRAW data sample via satellite link to </a:t>
            </a:r>
            <a:r>
              <a:rPr lang="en-US" dirty="0" smtClean="0">
                <a:solidFill>
                  <a:srgbClr val="002060"/>
                </a:solidFill>
              </a:rPr>
              <a:t>UW.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27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err="1" smtClean="0">
                <a:solidFill>
                  <a:srgbClr val="73B01E"/>
                </a:solidFill>
                <a:latin typeface="Century Gothic"/>
                <a:ea typeface="Century Gothic"/>
              </a:rPr>
              <a:t>IceCube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 Data 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Life Cycle: Movement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C300D2A-0CB6-7542-A1B8-BFFFEB2F2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024" y="927709"/>
            <a:ext cx="8887964" cy="4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err="1" smtClean="0">
                <a:solidFill>
                  <a:srgbClr val="73B01E"/>
                </a:solidFill>
                <a:latin typeface="Century Gothic"/>
                <a:ea typeface="Century Gothic"/>
              </a:rPr>
              <a:t>IceCube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 Data 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Life Cycle: Archiving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382756-F0C1-9E4E-8BBF-3A4CC71F8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45" y="1204563"/>
            <a:ext cx="116205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2060"/>
                </a:solidFill>
              </a:rPr>
              <a:t>JADE (archival system) </a:t>
            </a:r>
            <a:r>
              <a:rPr lang="en-US" sz="2000" dirty="0">
                <a:solidFill>
                  <a:srgbClr val="002060"/>
                </a:solidFill>
              </a:rPr>
              <a:t>exists in ~3 locations</a:t>
            </a:r>
          </a:p>
          <a:p>
            <a:pPr marL="628650" lvl="1" indent="-171450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South Pole JADE - writes 2 copies to disk (3 TB/day)</a:t>
            </a:r>
          </a:p>
          <a:p>
            <a:pPr marL="628650" lvl="1" indent="-171450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JADE North (UW) - warehouses the data to disk (~200 TB/</a:t>
            </a:r>
            <a:r>
              <a:rPr lang="en-US" sz="1800" dirty="0" err="1">
                <a:solidFill>
                  <a:srgbClr val="002060"/>
                </a:solidFill>
              </a:rPr>
              <a:t>yr</a:t>
            </a:r>
            <a:r>
              <a:rPr lang="en-US" sz="1800" dirty="0">
                <a:solidFill>
                  <a:srgbClr val="002060"/>
                </a:solidFill>
              </a:rPr>
              <a:t>)</a:t>
            </a:r>
          </a:p>
          <a:p>
            <a:pPr marL="628650" lvl="1" indent="-171450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JADE Long Term Archive (LTA) in DESY – keeps replicas of Level 1 and 2 </a:t>
            </a:r>
            <a:r>
              <a:rPr lang="en-US" sz="1800" dirty="0" smtClean="0">
                <a:solidFill>
                  <a:srgbClr val="002060"/>
                </a:solidFill>
              </a:rPr>
              <a:t>data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002060"/>
                </a:solidFill>
              </a:rPr>
              <a:t>NERSC archives PFRAW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1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err="1" smtClean="0">
                <a:solidFill>
                  <a:srgbClr val="73B01E"/>
                </a:solidFill>
                <a:latin typeface="Century Gothic"/>
                <a:ea typeface="Century Gothic"/>
              </a:rPr>
              <a:t>IceCube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 Data 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Life Cycle: Access/Publishing/Distribution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373A47-1CDD-254E-9260-86579766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50976"/>
            <a:ext cx="11533632" cy="49377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rgbClr val="002060"/>
                </a:solidFill>
              </a:rPr>
              <a:t>Dissemination of Alerts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rgbClr val="002060"/>
                </a:solidFill>
              </a:rPr>
              <a:t>Alerts </a:t>
            </a:r>
            <a:r>
              <a:rPr lang="en-US" sz="1800" dirty="0">
                <a:solidFill>
                  <a:srgbClr val="002060"/>
                </a:solidFill>
              </a:rPr>
              <a:t>happen at the South Pole during Level 1 </a:t>
            </a:r>
            <a:r>
              <a:rPr lang="en-US" sz="1800" dirty="0" smtClean="0">
                <a:solidFill>
                  <a:srgbClr val="002060"/>
                </a:solidFill>
              </a:rPr>
              <a:t>processing.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A</a:t>
            </a:r>
            <a:r>
              <a:rPr lang="en-US" sz="1800" dirty="0" smtClean="0">
                <a:solidFill>
                  <a:srgbClr val="002060"/>
                </a:solidFill>
              </a:rPr>
              <a:t>lerting </a:t>
            </a:r>
            <a:r>
              <a:rPr lang="en-US" sz="1800" dirty="0">
                <a:solidFill>
                  <a:srgbClr val="002060"/>
                </a:solidFill>
              </a:rPr>
              <a:t>systems detect events and then an immediate alert is sent out using GCN (Gamma Ray Coordination Network - operated by NASA) </a:t>
            </a:r>
            <a:r>
              <a:rPr lang="en-US" sz="1800" dirty="0" smtClean="0">
                <a:solidFill>
                  <a:srgbClr val="002060"/>
                </a:solidFill>
              </a:rPr>
              <a:t>or Astronomical telegrams along </a:t>
            </a:r>
            <a:r>
              <a:rPr lang="en-US" sz="1800" dirty="0">
                <a:solidFill>
                  <a:srgbClr val="002060"/>
                </a:solidFill>
              </a:rPr>
              <a:t>with initial estimate/small portion of PFRAW data sample via satellite link to </a:t>
            </a:r>
            <a:r>
              <a:rPr lang="en-US" sz="1800" dirty="0" smtClean="0">
                <a:solidFill>
                  <a:srgbClr val="002060"/>
                </a:solidFill>
              </a:rPr>
              <a:t>UW.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solidFill>
                  <a:srgbClr val="002060"/>
                </a:solidFill>
              </a:rPr>
              <a:t>When </a:t>
            </a:r>
            <a:r>
              <a:rPr lang="en-US" sz="1800" dirty="0">
                <a:solidFill>
                  <a:srgbClr val="002060"/>
                </a:solidFill>
              </a:rPr>
              <a:t>a full PFFILT data set is available at UW later, a refinement of the first alert is sent.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57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err="1" smtClean="0">
                <a:solidFill>
                  <a:srgbClr val="73B01E"/>
                </a:solidFill>
                <a:latin typeface="Century Gothic"/>
                <a:ea typeface="Century Gothic"/>
              </a:rPr>
              <a:t>IceCube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 Data 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Life Cycle: Access/Publishing/Distribution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373A47-1CDD-254E-9260-86579766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50976"/>
            <a:ext cx="11533632" cy="49377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3 </a:t>
            </a:r>
            <a:r>
              <a:rPr lang="en-US" sz="2000" dirty="0">
                <a:solidFill>
                  <a:srgbClr val="002060"/>
                </a:solidFill>
              </a:rPr>
              <a:t>forms of </a:t>
            </a:r>
            <a:r>
              <a:rPr lang="en-US" sz="2000" b="1" dirty="0" smtClean="0">
                <a:solidFill>
                  <a:srgbClr val="002060"/>
                </a:solidFill>
              </a:rPr>
              <a:t>data access </a:t>
            </a:r>
            <a:r>
              <a:rPr lang="en-US" sz="2000" dirty="0" smtClean="0">
                <a:solidFill>
                  <a:srgbClr val="002060"/>
                </a:solidFill>
              </a:rPr>
              <a:t>eligibility: </a:t>
            </a:r>
            <a:endParaRPr lang="en-US" sz="2000" dirty="0">
              <a:solidFill>
                <a:srgbClr val="002060"/>
              </a:solidFill>
            </a:endParaRPr>
          </a:p>
          <a:p>
            <a:pPr marL="465138" indent="-349250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Be a member of the </a:t>
            </a:r>
            <a:r>
              <a:rPr lang="en-US" sz="1800" dirty="0" err="1" smtClean="0">
                <a:solidFill>
                  <a:srgbClr val="002060"/>
                </a:solidFill>
              </a:rPr>
              <a:t>IceCube</a:t>
            </a:r>
            <a:r>
              <a:rPr lang="en-US" sz="1800" dirty="0" smtClean="0">
                <a:solidFill>
                  <a:srgbClr val="002060"/>
                </a:solidFill>
              </a:rPr>
              <a:t> Collaboration </a:t>
            </a:r>
            <a:endParaRPr lang="en-US" sz="1800" dirty="0">
              <a:solidFill>
                <a:srgbClr val="002060"/>
              </a:solidFill>
            </a:endParaRPr>
          </a:p>
          <a:p>
            <a:pPr marL="465138" indent="-349250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Be an "associate member" which means one applies for use of the data for a particular purpose but is not required to fulfill collaboration obligations </a:t>
            </a:r>
          </a:p>
          <a:p>
            <a:pPr marL="465138" indent="-349250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By anyone using the public data pages on the </a:t>
            </a:r>
            <a:r>
              <a:rPr lang="en-US" sz="1800" dirty="0" smtClean="0">
                <a:solidFill>
                  <a:srgbClr val="002060"/>
                </a:solidFill>
              </a:rPr>
              <a:t>web</a:t>
            </a:r>
            <a:endParaRPr lang="en-US" sz="2200" dirty="0">
              <a:solidFill>
                <a:srgbClr val="002060"/>
              </a:solidFill>
            </a:endParaRPr>
          </a:p>
          <a:p>
            <a:pPr marL="115888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Planned </a:t>
            </a:r>
            <a:r>
              <a:rPr lang="en-US" sz="2000" dirty="0">
                <a:solidFill>
                  <a:srgbClr val="002060"/>
                </a:solidFill>
              </a:rPr>
              <a:t>enhancements for data organization, management, access, and data </a:t>
            </a:r>
            <a:r>
              <a:rPr lang="en-US" sz="2000" dirty="0" smtClean="0">
                <a:solidFill>
                  <a:srgbClr val="002060"/>
                </a:solidFill>
              </a:rPr>
              <a:t>catalog</a:t>
            </a:r>
          </a:p>
          <a:p>
            <a:pPr marL="401638" indent="-285750">
              <a:lnSpc>
                <a:spcPct val="150000"/>
              </a:lnSpc>
            </a:pPr>
            <a:r>
              <a:rPr lang="en-US" sz="1800" dirty="0" err="1" smtClean="0">
                <a:solidFill>
                  <a:srgbClr val="002060"/>
                </a:solidFill>
              </a:rPr>
              <a:t>Xrootd</a:t>
            </a:r>
            <a:r>
              <a:rPr lang="en-US" sz="1800" dirty="0" smtClean="0">
                <a:solidFill>
                  <a:srgbClr val="002060"/>
                </a:solidFill>
              </a:rPr>
              <a:t>-based </a:t>
            </a:r>
            <a:r>
              <a:rPr lang="en-US" sz="1800" dirty="0">
                <a:solidFill>
                  <a:srgbClr val="002060"/>
                </a:solidFill>
              </a:rPr>
              <a:t>solution, </a:t>
            </a:r>
            <a:r>
              <a:rPr lang="en-US" sz="1800" dirty="0" err="1" smtClean="0">
                <a:solidFill>
                  <a:srgbClr val="002060"/>
                </a:solidFill>
              </a:rPr>
              <a:t>Ceph</a:t>
            </a:r>
            <a:r>
              <a:rPr lang="en-US" sz="1800" dirty="0" smtClean="0">
                <a:solidFill>
                  <a:srgbClr val="002060"/>
                </a:solidFill>
              </a:rPr>
              <a:t>/www</a:t>
            </a:r>
            <a:endParaRPr lang="en-US" sz="2600" dirty="0">
              <a:solidFill>
                <a:srgbClr val="00206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002060"/>
                </a:solidFill>
              </a:rPr>
              <a:t>Data is released to members and associates. When the data has been analyzed and those analyses published, it becomes available for release to others.</a:t>
            </a:r>
          </a:p>
          <a:p>
            <a:pPr marL="115888" indent="0"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69158A4-A2FC-0F49-9CF3-A4D1A365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61" y="1553741"/>
            <a:ext cx="3831019" cy="326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7F241C6-D276-2B4C-9344-E4E4CB8C3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476" y="4872485"/>
            <a:ext cx="468915" cy="4643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F332014-C239-B549-AB5D-87400B6221CC}"/>
              </a:ext>
            </a:extLst>
          </p:cNvPr>
          <p:cNvSpPr/>
          <p:nvPr/>
        </p:nvSpPr>
        <p:spPr>
          <a:xfrm>
            <a:off x="7085303" y="2110706"/>
            <a:ext cx="1546983" cy="19744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5212E60-A5C1-E94E-AFF7-069AA4A51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890" y="1699811"/>
            <a:ext cx="2007644" cy="1329262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="" xmlns:a16="http://schemas.microsoft.com/office/drawing/2014/main" id="{CA7E3337-1CDB-A849-BADA-75E94E416114}"/>
              </a:ext>
            </a:extLst>
          </p:cNvPr>
          <p:cNvSpPr/>
          <p:nvPr/>
        </p:nvSpPr>
        <p:spPr>
          <a:xfrm rot="1817221">
            <a:off x="1933911" y="1266882"/>
            <a:ext cx="3292766" cy="3217254"/>
          </a:xfrm>
          <a:prstGeom prst="arc">
            <a:avLst>
              <a:gd name="adj1" fmla="val 10447767"/>
              <a:gd name="adj2" fmla="val 18150005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194CB88-64CF-1447-8FF5-858A7A22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522" y="1269743"/>
            <a:ext cx="498581" cy="415318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="" xmlns:a16="http://schemas.microsoft.com/office/drawing/2014/main" id="{EFF5F0BD-D3E7-9D4B-9085-0E7B9DF8B193}"/>
              </a:ext>
            </a:extLst>
          </p:cNvPr>
          <p:cNvSpPr/>
          <p:nvPr/>
        </p:nvSpPr>
        <p:spPr>
          <a:xfrm rot="1081753">
            <a:off x="5606322" y="1541018"/>
            <a:ext cx="1573137" cy="1485632"/>
          </a:xfrm>
          <a:prstGeom prst="arc">
            <a:avLst>
              <a:gd name="adj1" fmla="val 10937731"/>
              <a:gd name="adj2" fmla="val 19099508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="" xmlns:a16="http://schemas.microsoft.com/office/drawing/2014/main" id="{CF7D53C4-4B17-A741-9913-44C8679E35DA}"/>
              </a:ext>
            </a:extLst>
          </p:cNvPr>
          <p:cNvSpPr/>
          <p:nvPr/>
        </p:nvSpPr>
        <p:spPr>
          <a:xfrm rot="9101641" flipH="1">
            <a:off x="2375806" y="871103"/>
            <a:ext cx="5428950" cy="4456310"/>
          </a:xfrm>
          <a:prstGeom prst="arc">
            <a:avLst>
              <a:gd name="adj1" fmla="val 11416808"/>
              <a:gd name="adj2" fmla="val 18150005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0533B4F-91D3-0D47-983D-D3B73E6EB00C}"/>
              </a:ext>
            </a:extLst>
          </p:cNvPr>
          <p:cNvSpPr txBox="1"/>
          <p:nvPr/>
        </p:nvSpPr>
        <p:spPr>
          <a:xfrm>
            <a:off x="4609799" y="4246348"/>
            <a:ext cx="83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All PFRAW</a:t>
            </a:r>
          </a:p>
          <a:p>
            <a:pPr algn="ctr"/>
            <a:r>
              <a:rPr lang="en-US" sz="1200" dirty="0"/>
              <a:t>disk</a:t>
            </a:r>
            <a:br>
              <a:rPr lang="en-US" sz="1200" dirty="0"/>
            </a:br>
            <a:r>
              <a:rPr lang="en-US" sz="1200" dirty="0"/>
              <a:t>1/year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8D6C694-5924-FB4A-868F-A69A285117A8}"/>
              </a:ext>
            </a:extLst>
          </p:cNvPr>
          <p:cNvSpPr txBox="1"/>
          <p:nvPr/>
        </p:nvSpPr>
        <p:spPr>
          <a:xfrm>
            <a:off x="5670917" y="826774"/>
            <a:ext cx="169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PFFILT</a:t>
            </a:r>
          </a:p>
          <a:p>
            <a:pPr algn="ctr"/>
            <a:r>
              <a:rPr lang="en-US" sz="1200" dirty="0"/>
              <a:t>~125 GB/day bandwidth</a:t>
            </a:r>
          </a:p>
          <a:p>
            <a:pPr algn="ctr"/>
            <a:r>
              <a:rPr lang="en-US" sz="1200" dirty="0"/>
              <a:t>100GB bundles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11439EA-CAEF-5443-9852-72CD79BBB80C}"/>
              </a:ext>
            </a:extLst>
          </p:cNvPr>
          <p:cNvSpPr txBox="1"/>
          <p:nvPr/>
        </p:nvSpPr>
        <p:spPr>
          <a:xfrm>
            <a:off x="7183094" y="1814390"/>
            <a:ext cx="1164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UW-Madison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2119001-5D07-4F43-8D66-B392ADBD3F89}"/>
              </a:ext>
            </a:extLst>
          </p:cNvPr>
          <p:cNvSpPr txBox="1"/>
          <p:nvPr/>
        </p:nvSpPr>
        <p:spPr>
          <a:xfrm>
            <a:off x="4918805" y="2582299"/>
            <a:ext cx="1255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Amundsen-Scott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35425E7-B8C6-4D47-8E78-1F9819523C96}"/>
              </a:ext>
            </a:extLst>
          </p:cNvPr>
          <p:cNvSpPr/>
          <p:nvPr/>
        </p:nvSpPr>
        <p:spPr>
          <a:xfrm>
            <a:off x="9282779" y="1361868"/>
            <a:ext cx="2080903" cy="2244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D02A8FD-980A-3448-B2D5-EF1F5B1A3ACA}"/>
              </a:ext>
            </a:extLst>
          </p:cNvPr>
          <p:cNvSpPr/>
          <p:nvPr/>
        </p:nvSpPr>
        <p:spPr>
          <a:xfrm>
            <a:off x="9528854" y="4029228"/>
            <a:ext cx="2454512" cy="360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F307BA9-15C4-4C49-B899-2949917F74F3}"/>
              </a:ext>
            </a:extLst>
          </p:cNvPr>
          <p:cNvSpPr txBox="1"/>
          <p:nvPr/>
        </p:nvSpPr>
        <p:spPr>
          <a:xfrm>
            <a:off x="9197902" y="1085189"/>
            <a:ext cx="559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DESY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A559D59-1D8A-4040-9864-806F5B8C4F6D}"/>
              </a:ext>
            </a:extLst>
          </p:cNvPr>
          <p:cNvSpPr txBox="1"/>
          <p:nvPr/>
        </p:nvSpPr>
        <p:spPr>
          <a:xfrm>
            <a:off x="9461022" y="3744299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NERSC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7735DCAD-16F5-2548-A70C-EAB88DECEE1C}"/>
              </a:ext>
            </a:extLst>
          </p:cNvPr>
          <p:cNvCxnSpPr>
            <a:cxnSpLocks/>
          </p:cNvCxnSpPr>
          <p:nvPr/>
        </p:nvCxnSpPr>
        <p:spPr>
          <a:xfrm>
            <a:off x="8695583" y="2607077"/>
            <a:ext cx="5239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E23C7727-047B-824F-8ABC-B4A037AA596B}"/>
              </a:ext>
            </a:extLst>
          </p:cNvPr>
          <p:cNvCxnSpPr>
            <a:cxnSpLocks/>
          </p:cNvCxnSpPr>
          <p:nvPr/>
        </p:nvCxnSpPr>
        <p:spPr>
          <a:xfrm>
            <a:off x="8704530" y="3267908"/>
            <a:ext cx="773160" cy="78148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5F4A3E6-AFA9-864F-AE19-2EF8B1BB258C}"/>
              </a:ext>
            </a:extLst>
          </p:cNvPr>
          <p:cNvSpPr txBox="1"/>
          <p:nvPr/>
        </p:nvSpPr>
        <p:spPr>
          <a:xfrm>
            <a:off x="8588632" y="230530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Grid FTP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C2FA0A0-AAB5-B443-960A-C251EA2FEEA1}"/>
              </a:ext>
            </a:extLst>
          </p:cNvPr>
          <p:cNvSpPr txBox="1"/>
          <p:nvPr/>
        </p:nvSpPr>
        <p:spPr>
          <a:xfrm>
            <a:off x="8676724" y="3940421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Grid FTP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43B8945-5BD8-094B-9C80-803AE23ECFBC}"/>
              </a:ext>
            </a:extLst>
          </p:cNvPr>
          <p:cNvSpPr txBox="1"/>
          <p:nvPr/>
        </p:nvSpPr>
        <p:spPr>
          <a:xfrm>
            <a:off x="7085304" y="2144288"/>
            <a:ext cx="143852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6500 core, 300 GPU cluster</a:t>
            </a:r>
          </a:p>
          <a:p>
            <a:endParaRPr lang="en-US" sz="1100" dirty="0"/>
          </a:p>
          <a:p>
            <a:r>
              <a:rPr lang="en-US" sz="1100" dirty="0"/>
              <a:t>~10 PB storage</a:t>
            </a:r>
          </a:p>
          <a:p>
            <a:endParaRPr lang="en-US" sz="1100" dirty="0"/>
          </a:p>
          <a:p>
            <a:r>
              <a:rPr lang="en-US" sz="1100" dirty="0" err="1"/>
              <a:t>SciDMZ</a:t>
            </a:r>
            <a:r>
              <a:rPr lang="en-US" sz="1100" dirty="0"/>
              <a:t> through Starlight </a:t>
            </a:r>
          </a:p>
          <a:p>
            <a:endParaRPr lang="en-US" sz="1100" dirty="0"/>
          </a:p>
          <a:p>
            <a:r>
              <a:rPr lang="en-US" sz="1100" dirty="0"/>
              <a:t>ESNET for connection to DOE facilities</a:t>
            </a:r>
          </a:p>
          <a:p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1302694-AD7D-E64B-B73A-9F3B1179D0A6}"/>
              </a:ext>
            </a:extLst>
          </p:cNvPr>
          <p:cNvSpPr txBox="1"/>
          <p:nvPr/>
        </p:nvSpPr>
        <p:spPr>
          <a:xfrm>
            <a:off x="714912" y="4818039"/>
            <a:ext cx="261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IceCube</a:t>
            </a:r>
            <a:r>
              <a:rPr lang="en-US" sz="1200" dirty="0"/>
              <a:t> Lab</a:t>
            </a:r>
          </a:p>
          <a:p>
            <a:r>
              <a:rPr lang="en-US" sz="1200" dirty="0"/>
              <a:t>~500 core filtering cluster</a:t>
            </a:r>
          </a:p>
          <a:p>
            <a:r>
              <a:rPr lang="en-US" sz="1200" dirty="0"/>
              <a:t>~100 machines for detector readout</a:t>
            </a:r>
          </a:p>
          <a:p>
            <a:r>
              <a:rPr lang="en-US" sz="1200" dirty="0"/>
              <a:t>2 copies of all data archived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3784F08-2376-9543-83CC-29C3B6910039}"/>
              </a:ext>
            </a:extLst>
          </p:cNvPr>
          <p:cNvSpPr txBox="1"/>
          <p:nvPr/>
        </p:nvSpPr>
        <p:spPr>
          <a:xfrm>
            <a:off x="9310104" y="1382819"/>
            <a:ext cx="20402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Replicates Level 1 and 2 from UW; Tape backup</a:t>
            </a:r>
          </a:p>
          <a:p>
            <a:endParaRPr lang="en-US" sz="1000" dirty="0"/>
          </a:p>
          <a:p>
            <a:r>
              <a:rPr lang="en-US" sz="1000" dirty="0"/>
              <a:t>½ of Level 2 processing</a:t>
            </a:r>
          </a:p>
          <a:p>
            <a:endParaRPr lang="en-US" sz="1000" dirty="0"/>
          </a:p>
          <a:p>
            <a:r>
              <a:rPr lang="en-US" sz="1000" dirty="0"/>
              <a:t>Grid: 384 cores, ~6300 </a:t>
            </a:r>
            <a:r>
              <a:rPr lang="en-US" sz="1000" dirty="0" err="1"/>
              <a:t>HEPSpec</a:t>
            </a:r>
            <a:r>
              <a:rPr lang="en-US" sz="1000" dirty="0"/>
              <a:t> O6</a:t>
            </a:r>
          </a:p>
          <a:p>
            <a:endParaRPr lang="en-US" sz="1000" dirty="0"/>
          </a:p>
          <a:p>
            <a:r>
              <a:rPr lang="en-US" sz="1000" dirty="0"/>
              <a:t>Storage: 360 TB </a:t>
            </a:r>
            <a:r>
              <a:rPr lang="en-US" sz="1000" dirty="0" err="1"/>
              <a:t>dCache</a:t>
            </a:r>
            <a:r>
              <a:rPr lang="en-US" sz="1000" dirty="0"/>
              <a:t>, 150 TB </a:t>
            </a:r>
            <a:r>
              <a:rPr lang="en-US" sz="1000" dirty="0" err="1"/>
              <a:t>Lustre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Local CPU: 1000 cores, ~13,800 HEPSpec06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BA36058B-EB90-B040-B713-4E0281113CE2}"/>
              </a:ext>
            </a:extLst>
          </p:cNvPr>
          <p:cNvSpPr txBox="1"/>
          <p:nvPr/>
        </p:nvSpPr>
        <p:spPr>
          <a:xfrm>
            <a:off x="9482242" y="4023517"/>
            <a:ext cx="249780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Replicates Level 2 and 3 from UW;</a:t>
            </a:r>
          </a:p>
          <a:p>
            <a:r>
              <a:rPr lang="en-US" sz="1100" dirty="0"/>
              <a:t>Tape backup</a:t>
            </a:r>
          </a:p>
          <a:p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7A18AC1-302D-4944-958D-EDE2D69729BF}"/>
              </a:ext>
            </a:extLst>
          </p:cNvPr>
          <p:cNvSpPr txBox="1"/>
          <p:nvPr/>
        </p:nvSpPr>
        <p:spPr>
          <a:xfrm>
            <a:off x="3300298" y="1269743"/>
            <a:ext cx="2614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fiber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01111" y="5577739"/>
            <a:ext cx="67233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IceCube</a:t>
            </a:r>
            <a:r>
              <a:rPr lang="en-US" sz="1100" dirty="0"/>
              <a:t> materials courtesy: Dr. </a:t>
            </a:r>
            <a:r>
              <a:rPr lang="en-US" sz="1100" dirty="0" err="1"/>
              <a:t>Benedikt</a:t>
            </a:r>
            <a:r>
              <a:rPr lang="en-US" sz="1100" dirty="0"/>
              <a:t> Riedel, Wisconsin </a:t>
            </a:r>
            <a:r>
              <a:rPr lang="en-US" sz="1100" dirty="0" err="1"/>
              <a:t>IceCube</a:t>
            </a:r>
            <a:r>
              <a:rPr lang="en-US" sz="1100" dirty="0"/>
              <a:t> Particle Astrophysics Center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err="1">
                <a:solidFill>
                  <a:srgbClr val="73B01E"/>
                </a:solidFill>
                <a:latin typeface="Century Gothic"/>
                <a:ea typeface="Century Gothic"/>
              </a:rPr>
              <a:t>IceCube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 Logical Architecture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5D02A8FD-980A-3448-B2D5-EF1F5B1A3ACA}"/>
              </a:ext>
            </a:extLst>
          </p:cNvPr>
          <p:cNvSpPr/>
          <p:nvPr/>
        </p:nvSpPr>
        <p:spPr>
          <a:xfrm>
            <a:off x="8408320" y="5201557"/>
            <a:ext cx="2454512" cy="360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A36058B-EB90-B040-B713-4E0281113CE2}"/>
              </a:ext>
            </a:extLst>
          </p:cNvPr>
          <p:cNvSpPr txBox="1"/>
          <p:nvPr/>
        </p:nvSpPr>
        <p:spPr>
          <a:xfrm>
            <a:off x="8903812" y="5248075"/>
            <a:ext cx="1332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Other Processing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DA559D59-1D8A-4040-9864-806F5B8C4F6D}"/>
              </a:ext>
            </a:extLst>
          </p:cNvPr>
          <p:cNvSpPr txBox="1"/>
          <p:nvPr/>
        </p:nvSpPr>
        <p:spPr>
          <a:xfrm>
            <a:off x="8295926" y="4652066"/>
            <a:ext cx="2507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OSG, XSEDE, DOE </a:t>
            </a:r>
          </a:p>
          <a:p>
            <a:pPr algn="ctr"/>
            <a:r>
              <a:rPr lang="en-US" sz="1400" b="1" dirty="0"/>
              <a:t>Facilities, Campus clusters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E23C7727-047B-824F-8ABC-B4A037AA596B}"/>
              </a:ext>
            </a:extLst>
          </p:cNvPr>
          <p:cNvCxnSpPr>
            <a:cxnSpLocks/>
          </p:cNvCxnSpPr>
          <p:nvPr/>
        </p:nvCxnSpPr>
        <p:spPr>
          <a:xfrm>
            <a:off x="8653215" y="4153495"/>
            <a:ext cx="520515" cy="49589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7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37255" y="2888965"/>
            <a:ext cx="3843989" cy="4195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DLC Taxonomy for LFs</a:t>
            </a:r>
            <a:endParaRPr lang="en-US" sz="2400" b="1" dirty="0">
              <a:solidFill>
                <a:srgbClr val="14245B"/>
              </a:solidFill>
              <a:uFill>
                <a:solidFill>
                  <a:srgbClr val="FFC000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Comparative Taxonomy for DLC and DR for Some LFs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1183" y="5104669"/>
            <a:ext cx="8558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NEON materials courtesy: Tom </a:t>
            </a:r>
            <a:r>
              <a:rPr lang="en-US" sz="1400" b="1" dirty="0" err="1">
                <a:solidFill>
                  <a:srgbClr val="002060"/>
                </a:solidFill>
              </a:rPr>
              <a:t>Gulbransen</a:t>
            </a:r>
            <a:r>
              <a:rPr lang="en-US" sz="1400" b="1" dirty="0">
                <a:solidFill>
                  <a:srgbClr val="002060"/>
                </a:solidFill>
              </a:rPr>
              <a:t>, Battelle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</a:rPr>
              <a:t>OOI materials courtesy: Dr. Ivan </a:t>
            </a:r>
            <a:r>
              <a:rPr lang="en-US" sz="1400" b="1" dirty="0" err="1">
                <a:solidFill>
                  <a:srgbClr val="002060"/>
                </a:solidFill>
              </a:rPr>
              <a:t>Rodero</a:t>
            </a:r>
            <a:r>
              <a:rPr lang="en-US" sz="1400" b="1" dirty="0">
                <a:solidFill>
                  <a:srgbClr val="002060"/>
                </a:solidFill>
              </a:rPr>
              <a:t>, Rutgers Discovery Informatics Institute</a:t>
            </a:r>
          </a:p>
          <a:p>
            <a:pPr algn="ctr"/>
            <a:r>
              <a:rPr lang="en-US" sz="1400" b="1" dirty="0" err="1">
                <a:solidFill>
                  <a:srgbClr val="002060"/>
                </a:solidFill>
              </a:rPr>
              <a:t>IceCube</a:t>
            </a:r>
            <a:r>
              <a:rPr lang="en-US" sz="1400" b="1" dirty="0">
                <a:solidFill>
                  <a:srgbClr val="002060"/>
                </a:solidFill>
              </a:rPr>
              <a:t> materials courtesy: Dr. </a:t>
            </a:r>
            <a:r>
              <a:rPr lang="en-US" sz="1400" b="1" dirty="0" err="1">
                <a:solidFill>
                  <a:srgbClr val="002060"/>
                </a:solidFill>
              </a:rPr>
              <a:t>Benedikt</a:t>
            </a:r>
            <a:r>
              <a:rPr lang="en-US" sz="1400" b="1" dirty="0">
                <a:solidFill>
                  <a:srgbClr val="002060"/>
                </a:solidFill>
              </a:rPr>
              <a:t> Riedel, Wisconsin </a:t>
            </a:r>
            <a:r>
              <a:rPr lang="en-US" sz="1400" b="1" dirty="0" err="1">
                <a:solidFill>
                  <a:srgbClr val="002060"/>
                </a:solidFill>
              </a:rPr>
              <a:t>IceCube</a:t>
            </a:r>
            <a:r>
              <a:rPr lang="en-US" sz="1400" b="1" dirty="0">
                <a:solidFill>
                  <a:srgbClr val="002060"/>
                </a:solidFill>
              </a:rPr>
              <a:t> Particle Astrophysics </a:t>
            </a:r>
            <a:r>
              <a:rPr lang="en-US" sz="1400" b="1" dirty="0" smtClean="0">
                <a:solidFill>
                  <a:srgbClr val="002060"/>
                </a:solidFill>
              </a:rPr>
              <a:t>Center</a:t>
            </a:r>
            <a:endParaRPr lang="en-US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3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Overview</a:t>
            </a:r>
            <a:endParaRPr lang="en-US" sz="2200" dirty="0">
              <a:solidFill>
                <a:srgbClr val="73B01E"/>
              </a:solidFill>
              <a:latin typeface="Century Gothic"/>
              <a:ea typeface="Century Gothic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BFB59D0E-9B2E-F343-B7F9-9E985F83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272" y="968594"/>
            <a:ext cx="10863072" cy="46532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rgbClr val="002060"/>
                </a:solidFill>
                <a:latin typeface="+mn-lt"/>
              </a:rPr>
              <a:t>CiCOE</a:t>
            </a: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 Pilot project introduction and goals</a:t>
            </a:r>
            <a:endParaRPr lang="en-US" sz="2000" i="1" dirty="0">
              <a:solidFill>
                <a:srgbClr val="002060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Data Life Cycle (DLC)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DLC case study - </a:t>
            </a:r>
            <a:r>
              <a:rPr lang="en-US" sz="2000" dirty="0" err="1" smtClean="0">
                <a:solidFill>
                  <a:srgbClr val="002060"/>
                </a:solidFill>
                <a:latin typeface="+mn-lt"/>
              </a:rPr>
              <a:t>IceCube</a:t>
            </a: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 Large Facility (LF)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DLC taxonomy across four LFs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Disaster Recovery (DR) in the context of DLC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DR planning case study </a:t>
            </a:r>
            <a:r>
              <a:rPr lang="mr-IN" sz="2000" dirty="0" smtClean="0">
                <a:solidFill>
                  <a:srgbClr val="002060"/>
                </a:solidFill>
                <a:latin typeface="+mn-lt"/>
              </a:rPr>
              <a:t>–</a:t>
            </a: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+mn-lt"/>
              </a:rPr>
              <a:t>IceCube</a:t>
            </a: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 LF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+mn-lt"/>
              </a:rPr>
              <a:t>Lessons learned from initial engagements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  <a:latin typeface="+mn-lt"/>
              </a:rPr>
              <a:t>Feedback from participants</a:t>
            </a:r>
          </a:p>
        </p:txBody>
      </p:sp>
    </p:spTree>
    <p:extLst>
      <p:ext uri="{BB962C8B-B14F-4D97-AF65-F5344CB8AC3E}">
        <p14:creationId xmlns:p14="http://schemas.microsoft.com/office/powerpoint/2010/main" val="4136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4FF4361-0BBA-E345-B907-74AA010E2E7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0" y="876299"/>
          <a:ext cx="12192000" cy="498157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2494990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3705002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306779208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3422143531"/>
                    </a:ext>
                  </a:extLst>
                </a:gridCol>
              </a:tblGrid>
              <a:tr h="385670">
                <a:tc>
                  <a:txBody>
                    <a:bodyPr/>
                    <a:lstStyle/>
                    <a:p>
                      <a:r>
                        <a:rPr lang="en-US" dirty="0"/>
                        <a:t>NEON</a:t>
                      </a: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OOI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IceCube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LSST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3300979"/>
                  </a:ext>
                </a:extLst>
              </a:tr>
              <a:tr h="4595905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6 levels of data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L0: raw data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L0’: raw data formatted for external use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L1: unit conversions, time averaged, calibrated, quality checked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L2: temporally interpolated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L3: spatially interpolated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L4: integrated data products such as indices or fluxes. </a:t>
                      </a:r>
                    </a:p>
                    <a:p>
                      <a:endParaRPr lang="en-US" sz="1400" kern="1200" dirty="0">
                        <a:effectLst/>
                      </a:endParaRPr>
                    </a:p>
                    <a:p>
                      <a:r>
                        <a:rPr lang="en-US" sz="1400" kern="1200" dirty="0">
                          <a:effectLst/>
                        </a:rPr>
                        <a:t>3 types of data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observational samples (OS)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instrumented systems (IS)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aerial observatory platform (AOP)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Data comes from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Cabled sensors (150kbps, .6 TB/</a:t>
                      </a:r>
                      <a:r>
                        <a:rPr lang="en-US" sz="1400" kern="1200" dirty="0" err="1">
                          <a:effectLst/>
                        </a:rPr>
                        <a:t>yr</a:t>
                      </a:r>
                      <a:r>
                        <a:rPr lang="en-US" sz="1400" kern="1200" dirty="0">
                          <a:effectLst/>
                        </a:rPr>
                        <a:t>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 err="1">
                          <a:effectLst/>
                        </a:rPr>
                        <a:t>Uncabled</a:t>
                      </a:r>
                      <a:r>
                        <a:rPr lang="en-US" sz="1400" kern="1200" dirty="0">
                          <a:effectLst/>
                        </a:rPr>
                        <a:t> sensors (440kbps, 70 TB/</a:t>
                      </a:r>
                      <a:r>
                        <a:rPr lang="en-US" sz="1400" kern="1200" dirty="0" err="1">
                          <a:effectLst/>
                        </a:rPr>
                        <a:t>yr</a:t>
                      </a:r>
                      <a:r>
                        <a:rPr lang="en-US" sz="1400" kern="1200" dirty="0">
                          <a:effectLst/>
                        </a:rPr>
                        <a:t>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Video (1.95 Gbps, 7.7 PB/</a:t>
                      </a:r>
                      <a:r>
                        <a:rPr lang="en-US" sz="1400" kern="1200" dirty="0" err="1">
                          <a:effectLst/>
                        </a:rPr>
                        <a:t>yr</a:t>
                      </a:r>
                      <a:r>
                        <a:rPr lang="en-US" sz="1400" kern="1200" dirty="0">
                          <a:effectLst/>
                        </a:rPr>
                        <a:t>)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Data includes: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hits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events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metadata and secondary streams (e.g., time calibration, monitoring) </a:t>
                      </a:r>
                    </a:p>
                    <a:p>
                      <a:endParaRPr lang="en-US" sz="1400" kern="1200" dirty="0">
                        <a:effectLst/>
                      </a:endParaRPr>
                    </a:p>
                    <a:p>
                      <a:r>
                        <a:rPr lang="en-US" sz="1400" kern="1200" dirty="0">
                          <a:effectLst/>
                        </a:rPr>
                        <a:t>4 types: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PFRAW - full data set originating at the South Pole (~3TB/day)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PFFILT Level 1 - ~100 GB/day of PFRAW that is filtered and send to UW-Madison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Level 2 - Level 1 data that has </a:t>
                      </a:r>
                      <a:r>
                        <a:rPr lang="en-US" sz="1400" kern="1200" dirty="0" smtClean="0">
                          <a:effectLst/>
                        </a:rPr>
                        <a:t>directional </a:t>
                      </a:r>
                      <a:r>
                        <a:rPr lang="en-US" sz="1400" kern="1200" dirty="0">
                          <a:effectLst/>
                        </a:rPr>
                        <a:t>reconstructions and is "science ready"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kern="1200" dirty="0">
                          <a:effectLst/>
                        </a:rPr>
                        <a:t>Level 3 - Level 2 data that has been </a:t>
                      </a:r>
                      <a:r>
                        <a:rPr lang="en-US" sz="1400" kern="1200" dirty="0" smtClean="0">
                          <a:effectLst/>
                        </a:rPr>
                        <a:t>reduced, with extra reconstructions</a:t>
                      </a:r>
                      <a:r>
                        <a:rPr lang="en-US" sz="1400" kern="1200" baseline="0" dirty="0" smtClean="0">
                          <a:effectLst/>
                        </a:rPr>
                        <a:t> applied,</a:t>
                      </a:r>
                      <a:r>
                        <a:rPr lang="en-US" sz="1400" kern="1200" dirty="0" smtClean="0">
                          <a:effectLst/>
                        </a:rPr>
                        <a:t> </a:t>
                      </a:r>
                      <a:r>
                        <a:rPr lang="en-US" sz="1400" kern="1200" dirty="0">
                          <a:effectLst/>
                        </a:rPr>
                        <a:t>by a particular working group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E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strike="noStrike" kern="1200" dirty="0">
                          <a:effectLst/>
                        </a:rPr>
                        <a:t>3 main types: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u="none" strike="noStrike" kern="1200" dirty="0">
                          <a:effectLst/>
                        </a:rPr>
                        <a:t>Prompt/nightly </a:t>
                      </a:r>
                      <a:r>
                        <a:rPr lang="en-US" sz="1400" u="none" strike="noStrike" kern="1200" dirty="0">
                          <a:effectLst/>
                        </a:rPr>
                        <a:t>including alerts released every 60 seconds and raw images released every 24 hours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u="none" strike="noStrike" kern="1200" dirty="0">
                          <a:effectLst/>
                        </a:rPr>
                        <a:t>Data Release </a:t>
                      </a:r>
                      <a:r>
                        <a:rPr lang="en-US" sz="1400" u="none" strike="noStrike" kern="1200" dirty="0">
                          <a:effectLst/>
                        </a:rPr>
                        <a:t>- prompt/nightly data that has been processed/filtered, released annually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i="1" u="none" strike="noStrike" kern="1200" dirty="0">
                          <a:effectLst/>
                        </a:rPr>
                        <a:t>User Generated </a:t>
                      </a:r>
                      <a:r>
                        <a:rPr lang="en-US" sz="1400" u="none" strike="noStrike" kern="1200" dirty="0">
                          <a:effectLst/>
                        </a:rPr>
                        <a:t>- </a:t>
                      </a:r>
                      <a:r>
                        <a:rPr lang="en-US" sz="1400" i="1" u="none" strike="noStrike" kern="1200" dirty="0">
                          <a:effectLst/>
                        </a:rPr>
                        <a:t>Data Release</a:t>
                      </a:r>
                      <a:r>
                        <a:rPr lang="en-US" sz="1400" u="none" strike="noStrike" kern="1200" dirty="0">
                          <a:effectLst/>
                        </a:rPr>
                        <a:t> that has been used by project teams and may be released to others as Data Release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46568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About the Data</a:t>
            </a:r>
          </a:p>
        </p:txBody>
      </p:sp>
    </p:spTree>
    <p:extLst>
      <p:ext uri="{BB962C8B-B14F-4D97-AF65-F5344CB8AC3E}">
        <p14:creationId xmlns:p14="http://schemas.microsoft.com/office/powerpoint/2010/main" val="1141999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08527B89-499A-8E43-9DAD-BFB33E8E85EE}"/>
              </a:ext>
            </a:extLst>
          </p:cNvPr>
          <p:cNvGrpSpPr/>
          <p:nvPr/>
        </p:nvGrpSpPr>
        <p:grpSpPr>
          <a:xfrm>
            <a:off x="6790491" y="961705"/>
            <a:ext cx="3061699" cy="2182863"/>
            <a:chOff x="2856811" y="4630610"/>
            <a:chExt cx="3115251" cy="2700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91FD8217-4414-6B4A-B7C5-53455674DC46}"/>
                </a:ext>
              </a:extLst>
            </p:cNvPr>
            <p:cNvSpPr/>
            <p:nvPr/>
          </p:nvSpPr>
          <p:spPr>
            <a:xfrm>
              <a:off x="2856811" y="4630610"/>
              <a:ext cx="3115251" cy="2700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E4F5D0E4-6C1C-F941-9175-0BEB5F3B11B5}"/>
                </a:ext>
              </a:extLst>
            </p:cNvPr>
            <p:cNvSpPr txBox="1"/>
            <p:nvPr/>
          </p:nvSpPr>
          <p:spPr>
            <a:xfrm>
              <a:off x="4062738" y="4679909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lluna Sans" panose="02000000000000000000" pitchFamily="2" charset="77"/>
                </a:rPr>
                <a:t>LSST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0B18427C-56CC-3742-99B4-4D7DAB25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38" y="5072505"/>
              <a:ext cx="2743200" cy="2057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60CB11E-6E68-B74B-90A7-B1F3893D9DD5}"/>
              </a:ext>
            </a:extLst>
          </p:cNvPr>
          <p:cNvGrpSpPr/>
          <p:nvPr/>
        </p:nvGrpSpPr>
        <p:grpSpPr>
          <a:xfrm>
            <a:off x="1842337" y="961705"/>
            <a:ext cx="4711982" cy="2182863"/>
            <a:chOff x="838201" y="1804524"/>
            <a:chExt cx="5190366" cy="28079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C6DAC462-980C-0E4C-9A0E-74E2FD594D99}"/>
                </a:ext>
              </a:extLst>
            </p:cNvPr>
            <p:cNvSpPr/>
            <p:nvPr/>
          </p:nvSpPr>
          <p:spPr>
            <a:xfrm>
              <a:off x="838201" y="1804524"/>
              <a:ext cx="5190366" cy="28079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382468E5-0FF2-FB46-AD1A-93ECCE5E6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514" y="2281916"/>
              <a:ext cx="1151046" cy="20900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ED69C944-2E2F-DA45-B1E0-549D3B392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1718" y="2281915"/>
              <a:ext cx="1270981" cy="209005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2645A510-E08F-9B45-9953-F31D279E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9857" y="2281915"/>
              <a:ext cx="1997166" cy="20900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AD702CF-D1E4-554F-89DE-B9CCCD7FCC5E}"/>
                </a:ext>
              </a:extLst>
            </p:cNvPr>
            <p:cNvSpPr txBox="1"/>
            <p:nvPr/>
          </p:nvSpPr>
          <p:spPr>
            <a:xfrm>
              <a:off x="2997960" y="1855665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lluna Sans" panose="02000000000000000000" pitchFamily="2" charset="77"/>
                </a:rPr>
                <a:t>NEON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E79FA74F-0128-0249-86EA-4398287B6C54}"/>
              </a:ext>
            </a:extLst>
          </p:cNvPr>
          <p:cNvGrpSpPr/>
          <p:nvPr/>
        </p:nvGrpSpPr>
        <p:grpSpPr>
          <a:xfrm>
            <a:off x="2335496" y="3261563"/>
            <a:ext cx="3984676" cy="2370666"/>
            <a:chOff x="7897713" y="3300549"/>
            <a:chExt cx="3925904" cy="3192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9A6CFCB-F580-DC4A-8A87-6C54E305F7DF}"/>
                </a:ext>
              </a:extLst>
            </p:cNvPr>
            <p:cNvSpPr/>
            <p:nvPr/>
          </p:nvSpPr>
          <p:spPr>
            <a:xfrm>
              <a:off x="7897713" y="3300549"/>
              <a:ext cx="3925904" cy="3192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854B27EA-50F4-9C47-BEB3-D93098AC1AA1}"/>
                </a:ext>
              </a:extLst>
            </p:cNvPr>
            <p:cNvSpPr txBox="1"/>
            <p:nvPr/>
          </p:nvSpPr>
          <p:spPr>
            <a:xfrm>
              <a:off x="9410199" y="3354793"/>
              <a:ext cx="1074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Calluna Sans" panose="02000000000000000000" pitchFamily="2" charset="77"/>
                </a:rPr>
                <a:t>IceCube</a:t>
              </a:r>
              <a:endParaRPr lang="en-US" b="1" dirty="0">
                <a:solidFill>
                  <a:schemeClr val="bg1"/>
                </a:solidFill>
                <a:latin typeface="Calluna Sans" panose="02000000000000000000" pitchFamily="2" charset="77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739A201D-3040-4546-9324-97517724D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5160" y="3724125"/>
              <a:ext cx="3337535" cy="2505377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03975E37-8F30-3443-86B8-928C31D13A59}"/>
              </a:ext>
            </a:extLst>
          </p:cNvPr>
          <p:cNvGrpSpPr/>
          <p:nvPr/>
        </p:nvGrpSpPr>
        <p:grpSpPr>
          <a:xfrm>
            <a:off x="6590268" y="3233352"/>
            <a:ext cx="2805127" cy="2398877"/>
            <a:chOff x="5002476" y="3469292"/>
            <a:chExt cx="2919127" cy="29754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5F8C91F-6775-0D49-B471-CD8DEB9C4C72}"/>
                </a:ext>
              </a:extLst>
            </p:cNvPr>
            <p:cNvSpPr/>
            <p:nvPr/>
          </p:nvSpPr>
          <p:spPr>
            <a:xfrm>
              <a:off x="5002476" y="3469292"/>
              <a:ext cx="2919127" cy="29754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FAD31E8-DCDE-DF4E-873A-077ED245AA19}"/>
                </a:ext>
              </a:extLst>
            </p:cNvPr>
            <p:cNvSpPr txBox="1"/>
            <p:nvPr/>
          </p:nvSpPr>
          <p:spPr>
            <a:xfrm>
              <a:off x="6151697" y="3520711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lluna Sans" panose="02000000000000000000" pitchFamily="2" charset="77"/>
                </a:rPr>
                <a:t>OOI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6401ABB2-3209-A744-A486-B6CBEA459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79092" y="3890043"/>
              <a:ext cx="2571537" cy="2398296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Data Life Cycle: Data Capture</a:t>
            </a:r>
          </a:p>
        </p:txBody>
      </p:sp>
    </p:spTree>
    <p:extLst>
      <p:ext uri="{BB962C8B-B14F-4D97-AF65-F5344CB8AC3E}">
        <p14:creationId xmlns:p14="http://schemas.microsoft.com/office/powerpoint/2010/main" val="151852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4FF4361-0BBA-E345-B907-74AA010E2E7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0" y="826428"/>
          <a:ext cx="12191999" cy="5127801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167180">
                  <a:extLst>
                    <a:ext uri="{9D8B030D-6E8A-4147-A177-3AD203B41FA5}">
                      <a16:colId xmlns:a16="http://schemas.microsoft.com/office/drawing/2014/main" xmlns="" val="3099019135"/>
                    </a:ext>
                  </a:extLst>
                </a:gridCol>
                <a:gridCol w="3072311">
                  <a:extLst>
                    <a:ext uri="{9D8B030D-6E8A-4147-A177-3AD203B41FA5}">
                      <a16:colId xmlns:a16="http://schemas.microsoft.com/office/drawing/2014/main" xmlns="" val="2249499013"/>
                    </a:ext>
                  </a:extLst>
                </a:gridCol>
                <a:gridCol w="2207491">
                  <a:extLst>
                    <a:ext uri="{9D8B030D-6E8A-4147-A177-3AD203B41FA5}">
                      <a16:colId xmlns:a16="http://schemas.microsoft.com/office/drawing/2014/main" xmlns="" val="2370500222"/>
                    </a:ext>
                  </a:extLst>
                </a:gridCol>
                <a:gridCol w="3371273">
                  <a:extLst>
                    <a:ext uri="{9D8B030D-6E8A-4147-A177-3AD203B41FA5}">
                      <a16:colId xmlns:a16="http://schemas.microsoft.com/office/drawing/2014/main" xmlns="" val="3067792086"/>
                    </a:ext>
                  </a:extLst>
                </a:gridCol>
                <a:gridCol w="2373744">
                  <a:extLst>
                    <a:ext uri="{9D8B030D-6E8A-4147-A177-3AD203B41FA5}">
                      <a16:colId xmlns:a16="http://schemas.microsoft.com/office/drawing/2014/main" xmlns="" val="3422143531"/>
                    </a:ext>
                  </a:extLst>
                </a:gridCol>
              </a:tblGrid>
              <a:tr h="31883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3946" marR="83946" marT="41973" marB="419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E8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NEON</a:t>
                      </a:r>
                    </a:p>
                  </a:txBody>
                  <a:tcPr marL="83946" marR="83946" marT="41973" marB="41973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E8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OOI</a:t>
                      </a:r>
                    </a:p>
                  </a:txBody>
                  <a:tcPr marL="83946" marR="83946" marT="41973" marB="41973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E8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IceCube</a:t>
                      </a:r>
                      <a:endParaRPr lang="en-US" sz="1600" dirty="0"/>
                    </a:p>
                  </a:txBody>
                  <a:tcPr marL="83946" marR="83946" marT="41973" marB="41973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E8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LSST</a:t>
                      </a:r>
                    </a:p>
                  </a:txBody>
                  <a:tcPr marL="83946" marR="83946" marT="41973" marB="41973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3300979"/>
                  </a:ext>
                </a:extLst>
              </a:tr>
              <a:tr h="220146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dirty="0"/>
                        <a:t>Initial filtering, processing</a:t>
                      </a:r>
                      <a:endParaRPr lang="en-US" sz="14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3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dirty="0"/>
                        <a:t>At/near Data Capture Location</a:t>
                      </a:r>
                    </a:p>
                  </a:txBody>
                  <a:tcPr marL="83946" marR="83946" marT="41973" marB="4197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E4B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Eddy covariance may be applied to IS data at field sites.</a:t>
                      </a:r>
                    </a:p>
                  </a:txBody>
                  <a:tcPr marL="83946" marR="83946" marT="41973" marB="41973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E4B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Drivers/parsers receive data from the acquisition pipeline shown in the previous slide. </a:t>
                      </a:r>
                    </a:p>
                  </a:txBody>
                  <a:tcPr marL="83946" marR="83946" marT="41973" marB="41973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E4B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/>
                        <a:t>South Pole: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Data is received by </a:t>
                      </a:r>
                      <a:r>
                        <a:rPr lang="en-US" sz="1100" dirty="0" err="1"/>
                        <a:t>DOMHubs</a:t>
                      </a:r>
                      <a:r>
                        <a:rPr lang="en-US" sz="1100" dirty="0"/>
                        <a:t> and </a:t>
                      </a:r>
                      <a:r>
                        <a:rPr lang="en-US" sz="1100" dirty="0" err="1"/>
                        <a:t>IceCube</a:t>
                      </a:r>
                      <a:r>
                        <a:rPr lang="en-US" sz="1100" dirty="0"/>
                        <a:t> Lab (surface of South Pole) - ~500 core filtering cluster. Hits are output as events.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Internal </a:t>
                      </a:r>
                      <a:r>
                        <a:rPr lang="en-US" sz="1100" dirty="0" err="1"/>
                        <a:t>PnF</a:t>
                      </a:r>
                      <a:r>
                        <a:rPr lang="en-US" sz="1100" dirty="0"/>
                        <a:t> system selects events based on their usefulness for a particular analysis. It also creates metadata and reduces data volume before it is transmitted away from the South Pole</a:t>
                      </a:r>
                      <a:r>
                        <a:rPr lang="en-US" sz="1100" dirty="0" smtClean="0"/>
                        <a:t>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Alert production is an important step that happens here. </a:t>
                      </a:r>
                    </a:p>
                  </a:txBody>
                  <a:tcPr marL="83946" marR="83946" marT="41973" marB="41973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E4B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 Facility, La Serena Chile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time alert generation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 detector cross-talk correction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metadata creation</a:t>
                      </a:r>
                    </a:p>
                  </a:txBody>
                  <a:tcPr marL="83946" marR="83946" marT="41973" marB="41973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E4B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465689"/>
                  </a:ext>
                </a:extLst>
              </a:tr>
              <a:tr h="2527594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dirty="0"/>
                        <a:t>Central processing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sz="1300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300" dirty="0"/>
                        <a:t>At/near Data Center Location(s)</a:t>
                      </a:r>
                    </a:p>
                  </a:txBody>
                  <a:tcPr marL="83946" marR="83946" marT="41973" marB="41973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E4B3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Iron Mountain Data Center (DEN-1) in Denver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Apache Airflow (possibly use Pachyderm in future). All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dockerized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Oracle PDR (OS data), Elastic Cloud Storage (IS data), Common Object Storage (AOP data)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transitions pipelines run in the data center.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Heavy processing largely takes place in the VMWare resource cluster with metadata/data pulled from ECS and SC9000 SAN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476 total cores, 8.5 TB RAM 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(total)</a:t>
                      </a:r>
                      <a:endParaRPr lang="en-US" sz="1100" dirty="0"/>
                    </a:p>
                  </a:txBody>
                  <a:tcPr marL="83946" marR="83946" marT="41973" marB="41973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E4B3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Rutgers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uFrame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databases perform quality control, construct alerts/alarms, create calibration info, format the data, and generate metadata.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Beyond this, P/F typically happens on demand when a user requests it.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946" marR="83946" marT="41973" marB="41973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E4B3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dirty="0"/>
                        <a:t>UW-Madison processes what is sent from the South Pole to a “science ready level” or level 3, and coordinates simulation production.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6500 core, 300 GPU cluster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~10 PB </a:t>
                      </a:r>
                      <a:r>
                        <a:rPr lang="en-US" sz="1100" dirty="0" smtClean="0"/>
                        <a:t>storage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 smtClean="0"/>
                        <a:t>Additional downstream processing happens using a mix of resources: DESY, OSG, </a:t>
                      </a:r>
                      <a:r>
                        <a:rPr lang="en-US" sz="1100" dirty="0" err="1" smtClean="0"/>
                        <a:t>IceCube</a:t>
                      </a:r>
                      <a:r>
                        <a:rPr lang="en-US" sz="1100" dirty="0" smtClean="0"/>
                        <a:t> Grid (campus clusters, contributed resources, etc.), XSEDE allocations, DOE resources (e.g. NERSC)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 smtClean="0"/>
                        <a:t>Increased demand for GPU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 err="1" smtClean="0"/>
                        <a:t>PyGlidein</a:t>
                      </a:r>
                      <a:r>
                        <a:rPr lang="en-US" sz="1100" dirty="0" smtClean="0"/>
                        <a:t> + </a:t>
                      </a:r>
                      <a:r>
                        <a:rPr lang="en-US" sz="1100" dirty="0" err="1" smtClean="0"/>
                        <a:t>HTCondor</a:t>
                      </a:r>
                      <a:r>
                        <a:rPr lang="en-US" sz="1100" dirty="0" smtClean="0"/>
                        <a:t> based distributed computing middleware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dirty="0" smtClean="0"/>
                        <a:t>Exploring cloud resources for GPU, ML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100" dirty="0"/>
                    </a:p>
                  </a:txBody>
                  <a:tcPr marL="83946" marR="83946" marT="41973" marB="41973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E4B3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NCSA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Nightly/Alert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production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of </a:t>
                      </a:r>
                      <a:r>
                        <a:rPr lang="en-US" sz="11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Release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production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Calibration 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moving object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France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other 50% of </a:t>
                      </a:r>
                      <a:r>
                        <a:rPr lang="en-US" sz="11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Release production</a:t>
                      </a:r>
                    </a:p>
                    <a:p>
                      <a:pPr marL="457200" lvl="1" indent="0">
                        <a:buFont typeface="Arial" panose="020B0604020202020204" pitchFamily="34" charset="0"/>
                        <a:buNone/>
                      </a:pPr>
                      <a:endParaRPr lang="en-US" sz="1100" b="0" i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946" marR="83946" marT="41973" marB="41973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AE4B3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124658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Data Life Cycle: Processing/Filtering</a:t>
            </a:r>
          </a:p>
        </p:txBody>
      </p:sp>
    </p:spTree>
    <p:extLst>
      <p:ext uri="{BB962C8B-B14F-4D97-AF65-F5344CB8AC3E}">
        <p14:creationId xmlns:p14="http://schemas.microsoft.com/office/powerpoint/2010/main" val="511653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4FF4361-0BBA-E345-B907-74AA010E2E7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0" y="924031"/>
          <a:ext cx="12192000" cy="512249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2494990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370500222"/>
                    </a:ext>
                  </a:extLst>
                </a:gridCol>
                <a:gridCol w="3297382">
                  <a:extLst>
                    <a:ext uri="{9D8B030D-6E8A-4147-A177-3AD203B41FA5}">
                      <a16:colId xmlns:a16="http://schemas.microsoft.com/office/drawing/2014/main" xmlns="" val="3067792086"/>
                    </a:ext>
                  </a:extLst>
                </a:gridCol>
                <a:gridCol w="2798618">
                  <a:extLst>
                    <a:ext uri="{9D8B030D-6E8A-4147-A177-3AD203B41FA5}">
                      <a16:colId xmlns:a16="http://schemas.microsoft.com/office/drawing/2014/main" xmlns="" val="3422143531"/>
                    </a:ext>
                  </a:extLst>
                </a:gridCol>
              </a:tblGrid>
              <a:tr h="321893">
                <a:tc>
                  <a:txBody>
                    <a:bodyPr/>
                    <a:lstStyle/>
                    <a:p>
                      <a:r>
                        <a:rPr lang="en-US" sz="1400" dirty="0"/>
                        <a:t>NEON</a:t>
                      </a: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126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OOI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126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IceCube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126">
                        <a:alpha val="6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LSST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8126">
                        <a:alpha val="6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3300979"/>
                  </a:ext>
                </a:extLst>
              </a:tr>
              <a:tr h="4619167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data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Collected on Fulcrum tablets.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Tablets physically connected/uploaded to the network and parsed in pipeline parser.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Loaded into the Processed Data Repository (PDR).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Made available in the Data Portal.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data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Collected via Smart Sensors (SS)or GRAPES.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Potentially logged, buffered, processed on site.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Uploaded to the network.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Data stored and processed in Elastic Cloud Storage (ECS). Metadata stored in Processed Data Repository (PDR).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Made available in the Data Portal.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AOP data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Collected via hotel kits on the plane.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Data is saved on a server in the plane.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Server’s drives are removed and physically transported to common object storage in Elastic Cloud Storage (ECS).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Processed in ECS.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000" dirty="0"/>
                        <a:t>Made available in the Data Portal.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9B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Cabled data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 to a platform/junction box, then to an electro-optical cable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 to a shore station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Parsed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 to the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uFrame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databases for other forms of processing (e.g., quality control, calibration) Algorithms are applied in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uFrame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Made available to users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Physically recovered and telemetered data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the instrument to the platform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Recovered (e.g., by ship) or sent via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sattelite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a shore server.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Then to an acquisition server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Parsed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uFrame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framework and databases for more processing. Algorithms in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uFrame</a:t>
                      </a: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Made available to users 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9B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Hits at 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DOMs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 to 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DOMHubs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1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Data Acquisition System (DAQ) - hits are output to events (PFRAW)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 to Processing and Filtering System (</a:t>
                      </a:r>
                      <a:r>
                        <a:rPr lang="en-US" sz="1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PnF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- PFRAW made ready for analyses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 to South Pole JADE for archival storage to disk (PFFILT/Level 1)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JADE transmits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via satellite to UW-Madison (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PFFILT) 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PFFILT sent to DESY and PFRAW sent to NERSC for additional tape backups 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1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Alerts sent via GCN or Astronomical telegrams along with small portion of PFRAW via </a:t>
                      </a:r>
                      <a:r>
                        <a:rPr 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sattelite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link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Limited bandwidth of ~125 GB/day; 3TB/day raw data is filtered down to ~80GB/day and transmitted via satellite from South Pole Station to UW.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Once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year data from the South Pole (triggered) is sent via plane and disks to UW-Madison ~125 GB/day from South Pole to 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UW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UW connected to </a:t>
                      </a:r>
                      <a:r>
                        <a:rPr 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SciDMZ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through Starlight-</a:t>
                      </a:r>
                      <a:r>
                        <a:rPr 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ESNet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connection to DOE facilities. 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Leverages </a:t>
                      </a:r>
                      <a:r>
                        <a:rPr lang="en-US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GridFTP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data transfers from UW to DESY/NERSC/OSG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9B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Telescope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 Facility in La Serena, Chile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NCSA, Illinois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France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Access Centers (DACs) (e.g. Base Facility, NCSA)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 Gbps from Summit to Base 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x 100 Gbps from Base to NCSA</a:t>
                      </a:r>
                      <a:endParaRPr lang="en-US" sz="1200" b="0" i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9B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46568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Data Life Cycle: Movement</a:t>
            </a:r>
          </a:p>
        </p:txBody>
      </p:sp>
    </p:spTree>
    <p:extLst>
      <p:ext uri="{BB962C8B-B14F-4D97-AF65-F5344CB8AC3E}">
        <p14:creationId xmlns:p14="http://schemas.microsoft.com/office/powerpoint/2010/main" val="1288957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4FF4361-0BBA-E345-B907-74AA010E2E7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0" y="875582"/>
          <a:ext cx="12192000" cy="57607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24949901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3705002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306779208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3422143531"/>
                    </a:ext>
                  </a:extLst>
                </a:gridCol>
              </a:tblGrid>
              <a:tr h="328790">
                <a:tc>
                  <a:txBody>
                    <a:bodyPr/>
                    <a:lstStyle/>
                    <a:p>
                      <a:r>
                        <a:rPr lang="en-US" dirty="0"/>
                        <a:t>NEON</a:t>
                      </a: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OOI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IceCube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LSST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3300979"/>
                  </a:ext>
                </a:extLst>
              </a:tr>
              <a:tr h="4621075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DEN-1 in Denver is the primary location for ingest, storage, transition and publishing.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Data may be archived in several kinds of stores: file-oriented, relational databases, NoSQL database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Automated data movement in and out of storage arrays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Long-term source code control, archive, and version management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Software: Oracle DB for PDR, elastic cloud storage, Drupal content management system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Hardware: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104 cores assigned to replicated Oracle installations, two database portals, and bulk movement of data from the Oracle database environment into the bulk object storage 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Dell EMC SC9000 SAN</a:t>
                      </a:r>
                      <a:b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 purpose storage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Dell EMC Elastic Cloud Storage replicates the data between each other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Partners (e.g.,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DataONE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keep sync-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caches of NEON data</a:t>
                      </a:r>
                      <a:endParaRPr lang="en-US" sz="1200" dirty="0"/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Copies of data are kept by the two data centers and each partner keeps a copy of the data as well.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Portland, OR - Cassandra cluster (~50TB) for raw, SAN (~2PB) for formatted/"gold", NAS for user access (~500TB); 126 dual-socket nodes;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uFrame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VMware; 100GB network backbone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Rutgers, NJ - Same as Portland except also includes a tape archive (~18PB)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Overall capacity: 25PB storage, 126 servers (dual Xeon)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Connected via redundant Internet 2 links (10GB). Portland mirrors Rutgers. Both store and provide computing infrastructure for the data.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sites are linked via VPN appliances.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SAN, Cassandra, and VMWare are backed up to tape.</a:t>
                      </a:r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JADE (archival system) exists in ~3 locations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South Pole JADE - writes 2 copies to disk (3 TB/day)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JADE North (UW) - warehouses the data to disk (~200 TB/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JADE Long Term Archive (LTA) in DESY – keeps replicas of Level 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NERSC </a:t>
                      </a: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archives PFRAW data</a:t>
                      </a: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 term copies are stored in 3 locations: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 Facility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NCSA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France</a:t>
                      </a:r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46568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Data Life Cycle: Archiving</a:t>
            </a:r>
          </a:p>
        </p:txBody>
      </p:sp>
    </p:spTree>
    <p:extLst>
      <p:ext uri="{BB962C8B-B14F-4D97-AF65-F5344CB8AC3E}">
        <p14:creationId xmlns:p14="http://schemas.microsoft.com/office/powerpoint/2010/main" val="428348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4FF4361-0BBA-E345-B907-74AA010E2E7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0" y="893619"/>
          <a:ext cx="12192000" cy="51878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761673">
                  <a:extLst>
                    <a:ext uri="{9D8B030D-6E8A-4147-A177-3AD203B41FA5}">
                      <a16:colId xmlns:a16="http://schemas.microsoft.com/office/drawing/2014/main" xmlns="" val="2249499013"/>
                    </a:ext>
                  </a:extLst>
                </a:gridCol>
                <a:gridCol w="2549236">
                  <a:extLst>
                    <a:ext uri="{9D8B030D-6E8A-4147-A177-3AD203B41FA5}">
                      <a16:colId xmlns:a16="http://schemas.microsoft.com/office/drawing/2014/main" xmlns="" val="2370500222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xmlns="" val="3067792086"/>
                    </a:ext>
                  </a:extLst>
                </a:gridCol>
                <a:gridCol w="2918691">
                  <a:extLst>
                    <a:ext uri="{9D8B030D-6E8A-4147-A177-3AD203B41FA5}">
                      <a16:colId xmlns:a16="http://schemas.microsoft.com/office/drawing/2014/main" xmlns="" val="3422143531"/>
                    </a:ext>
                  </a:extLst>
                </a:gridCol>
              </a:tblGrid>
              <a:tr h="387240">
                <a:tc>
                  <a:txBody>
                    <a:bodyPr/>
                    <a:lstStyle/>
                    <a:p>
                      <a:r>
                        <a:rPr lang="en-US" dirty="0"/>
                        <a:t>NEON</a:t>
                      </a: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74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OOI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74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IceCube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74B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LSST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74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3300979"/>
                  </a:ext>
                </a:extLst>
              </a:tr>
              <a:tr h="4577015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Data portal - Drupal-based website allows querying the collection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API - Web services interface for external users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Disk transport (e.g., AOP data)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Integrated connections to partner organizations (e.g., AERONET,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AmeriFlux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, BOLD, MG-RAST,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PhenoCam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130 cores and 2.5 TB of RAM (aggregate) provisioned for access via web portals, database/data mart connectivity, and data export </a:t>
                      </a:r>
                      <a:endParaRPr lang="en-US" sz="1200" dirty="0">
                        <a:solidFill>
                          <a:schemeClr val="dk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Currently moving from a 1Gps pipeline to a 5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Gps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to allow higher speed access to data. This was slated to complete in June 2019.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7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means: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OOI Data Portal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THREDDS server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Raw data on the website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ERDDAP server </a:t>
                      </a:r>
                    </a:p>
                    <a:p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 datasets are available in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NetCDF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products can be generated on the fly both synchronously and asynchronously </a:t>
                      </a:r>
                    </a:p>
                    <a:p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is served via the NAS</a:t>
                      </a:r>
                      <a:endParaRPr lang="en-US" sz="12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7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Alert dissemination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Alerts happen at the South Pole during Level 1 processing.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Alerting systems detect events and then an immediate alert is sent out using GCN (Gamma Ray Coordination Network - operated by NASA) or Astronomical telegrams along with initial estimate/small portion of PFRAW data sample via satellite link to UW.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When a full PFFILT data set is available at UW later, a refinement of the first alert is sent. </a:t>
                      </a:r>
                    </a:p>
                    <a:p>
                      <a:endParaRPr lang="en-US" sz="11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forms of eligibility for access: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 a member of the Collaboration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 an "associate member" which means you apply for use of the data for a particular purpose but you are not required to fulfill Collaboration obligations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 anyone and go through the public data pages on the web</a:t>
                      </a:r>
                    </a:p>
                    <a:p>
                      <a:endParaRPr lang="en-US" sz="11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Planned </a:t>
                      </a:r>
                      <a:r>
                        <a:rPr lang="en-US" sz="1100" dirty="0" smtClean="0">
                          <a:solidFill>
                            <a:schemeClr val="dk1"/>
                          </a:solidFill>
                        </a:rPr>
                        <a:t>enhancements for data organization, management, access, and data catalog (</a:t>
                      </a:r>
                      <a:r>
                        <a:rPr lang="en-US" sz="1100" dirty="0" err="1" smtClean="0">
                          <a:solidFill>
                            <a:schemeClr val="dk1"/>
                          </a:solidFill>
                        </a:rPr>
                        <a:t>xrootd</a:t>
                      </a:r>
                      <a:r>
                        <a:rPr lang="en-US" sz="1100" dirty="0" smtClean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100" dirty="0" err="1" smtClean="0">
                          <a:solidFill>
                            <a:schemeClr val="dk1"/>
                          </a:solidFill>
                        </a:rPr>
                        <a:t>ceph</a:t>
                      </a:r>
                      <a:r>
                        <a:rPr lang="en-US" sz="1100" dirty="0" smtClean="0">
                          <a:solidFill>
                            <a:schemeClr val="dk1"/>
                          </a:solidFill>
                        </a:rPr>
                        <a:t>/www)</a:t>
                      </a:r>
                      <a:endParaRPr lang="en-US" sz="11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1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Data is released to members and associates. When the data has been analyzed and those analyses published, it becomes available for release to others.</a:t>
                      </a:r>
                    </a:p>
                    <a:p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7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means: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a Data Access Center (currently at La Serena and NCSA)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the Science Platform (can be used from home but fewer affordances than if used at a DAC)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7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846568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Data Life Cycle: Access/Publishing/Distribution</a:t>
            </a:r>
          </a:p>
        </p:txBody>
      </p:sp>
    </p:spTree>
    <p:extLst>
      <p:ext uri="{BB962C8B-B14F-4D97-AF65-F5344CB8AC3E}">
        <p14:creationId xmlns:p14="http://schemas.microsoft.com/office/powerpoint/2010/main" val="1839169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9158A4-A2FC-0F49-9CF3-A4D1A365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61" y="1553741"/>
            <a:ext cx="3831019" cy="326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F241C6-D276-2B4C-9344-E4E4CB8C3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476" y="4872485"/>
            <a:ext cx="468915" cy="4643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F332014-C239-B549-AB5D-87400B6221CC}"/>
              </a:ext>
            </a:extLst>
          </p:cNvPr>
          <p:cNvSpPr/>
          <p:nvPr/>
        </p:nvSpPr>
        <p:spPr>
          <a:xfrm>
            <a:off x="7085303" y="2110706"/>
            <a:ext cx="1546983" cy="19744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5212E60-A5C1-E94E-AFF7-069AA4A51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890" y="1699811"/>
            <a:ext cx="2007644" cy="1329262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xmlns="" id="{CA7E3337-1CDB-A849-BADA-75E94E416114}"/>
              </a:ext>
            </a:extLst>
          </p:cNvPr>
          <p:cNvSpPr/>
          <p:nvPr/>
        </p:nvSpPr>
        <p:spPr>
          <a:xfrm rot="1817221">
            <a:off x="1933911" y="1266882"/>
            <a:ext cx="3292766" cy="3217254"/>
          </a:xfrm>
          <a:prstGeom prst="arc">
            <a:avLst>
              <a:gd name="adj1" fmla="val 10447767"/>
              <a:gd name="adj2" fmla="val 18150005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194CB88-64CF-1447-8FF5-858A7A22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5522" y="1269743"/>
            <a:ext cx="498581" cy="415318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xmlns="" id="{EFF5F0BD-D3E7-9D4B-9085-0E7B9DF8B193}"/>
              </a:ext>
            </a:extLst>
          </p:cNvPr>
          <p:cNvSpPr/>
          <p:nvPr/>
        </p:nvSpPr>
        <p:spPr>
          <a:xfrm rot="1081753">
            <a:off x="5606322" y="1541018"/>
            <a:ext cx="1573137" cy="1485632"/>
          </a:xfrm>
          <a:prstGeom prst="arc">
            <a:avLst>
              <a:gd name="adj1" fmla="val 10937731"/>
              <a:gd name="adj2" fmla="val 19099508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xmlns="" id="{CF7D53C4-4B17-A741-9913-44C8679E35DA}"/>
              </a:ext>
            </a:extLst>
          </p:cNvPr>
          <p:cNvSpPr/>
          <p:nvPr/>
        </p:nvSpPr>
        <p:spPr>
          <a:xfrm rot="9101641" flipH="1">
            <a:off x="2375806" y="871103"/>
            <a:ext cx="5428950" cy="4456310"/>
          </a:xfrm>
          <a:prstGeom prst="arc">
            <a:avLst>
              <a:gd name="adj1" fmla="val 11416808"/>
              <a:gd name="adj2" fmla="val 18150005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0533B4F-91D3-0D47-983D-D3B73E6EB00C}"/>
              </a:ext>
            </a:extLst>
          </p:cNvPr>
          <p:cNvSpPr txBox="1"/>
          <p:nvPr/>
        </p:nvSpPr>
        <p:spPr>
          <a:xfrm>
            <a:off x="4609799" y="4246348"/>
            <a:ext cx="834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All PFRAW</a:t>
            </a:r>
          </a:p>
          <a:p>
            <a:pPr algn="ctr"/>
            <a:r>
              <a:rPr lang="en-US" sz="1200" dirty="0"/>
              <a:t>disk</a:t>
            </a:r>
            <a:br>
              <a:rPr lang="en-US" sz="1200" dirty="0"/>
            </a:br>
            <a:r>
              <a:rPr lang="en-US" sz="1200" dirty="0"/>
              <a:t>1/year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8D6C694-5924-FB4A-868F-A69A285117A8}"/>
              </a:ext>
            </a:extLst>
          </p:cNvPr>
          <p:cNvSpPr txBox="1"/>
          <p:nvPr/>
        </p:nvSpPr>
        <p:spPr>
          <a:xfrm>
            <a:off x="5670917" y="826774"/>
            <a:ext cx="169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PFFILT</a:t>
            </a:r>
          </a:p>
          <a:p>
            <a:pPr algn="ctr"/>
            <a:r>
              <a:rPr lang="en-US" sz="1200" dirty="0"/>
              <a:t>~125 GB/day bandwidth</a:t>
            </a:r>
          </a:p>
          <a:p>
            <a:pPr algn="ctr"/>
            <a:r>
              <a:rPr lang="en-US" sz="1200" dirty="0"/>
              <a:t>100GB bundles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11439EA-CAEF-5443-9852-72CD79BBB80C}"/>
              </a:ext>
            </a:extLst>
          </p:cNvPr>
          <p:cNvSpPr txBox="1"/>
          <p:nvPr/>
        </p:nvSpPr>
        <p:spPr>
          <a:xfrm>
            <a:off x="7183094" y="1814390"/>
            <a:ext cx="1164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UW-Madison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2119001-5D07-4F43-8D66-B392ADBD3F89}"/>
              </a:ext>
            </a:extLst>
          </p:cNvPr>
          <p:cNvSpPr txBox="1"/>
          <p:nvPr/>
        </p:nvSpPr>
        <p:spPr>
          <a:xfrm>
            <a:off x="4918805" y="2582299"/>
            <a:ext cx="1255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Amundsen-Scott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35425E7-B8C6-4D47-8E78-1F9819523C96}"/>
              </a:ext>
            </a:extLst>
          </p:cNvPr>
          <p:cNvSpPr/>
          <p:nvPr/>
        </p:nvSpPr>
        <p:spPr>
          <a:xfrm>
            <a:off x="9282779" y="1361868"/>
            <a:ext cx="2080903" cy="2244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D02A8FD-980A-3448-B2D5-EF1F5B1A3ACA}"/>
              </a:ext>
            </a:extLst>
          </p:cNvPr>
          <p:cNvSpPr/>
          <p:nvPr/>
        </p:nvSpPr>
        <p:spPr>
          <a:xfrm>
            <a:off x="9528854" y="4029228"/>
            <a:ext cx="2454512" cy="360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F307BA9-15C4-4C49-B899-2949917F74F3}"/>
              </a:ext>
            </a:extLst>
          </p:cNvPr>
          <p:cNvSpPr txBox="1"/>
          <p:nvPr/>
        </p:nvSpPr>
        <p:spPr>
          <a:xfrm>
            <a:off x="9197902" y="1085189"/>
            <a:ext cx="559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DESY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A559D59-1D8A-4040-9864-806F5B8C4F6D}"/>
              </a:ext>
            </a:extLst>
          </p:cNvPr>
          <p:cNvSpPr txBox="1"/>
          <p:nvPr/>
        </p:nvSpPr>
        <p:spPr>
          <a:xfrm>
            <a:off x="9461022" y="3744299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NERSC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735DCAD-16F5-2548-A70C-EAB88DECEE1C}"/>
              </a:ext>
            </a:extLst>
          </p:cNvPr>
          <p:cNvCxnSpPr>
            <a:cxnSpLocks/>
          </p:cNvCxnSpPr>
          <p:nvPr/>
        </p:nvCxnSpPr>
        <p:spPr>
          <a:xfrm>
            <a:off x="8695583" y="2607077"/>
            <a:ext cx="52390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E23C7727-047B-824F-8ABC-B4A037AA596B}"/>
              </a:ext>
            </a:extLst>
          </p:cNvPr>
          <p:cNvCxnSpPr>
            <a:cxnSpLocks/>
          </p:cNvCxnSpPr>
          <p:nvPr/>
        </p:nvCxnSpPr>
        <p:spPr>
          <a:xfrm>
            <a:off x="8704530" y="3267908"/>
            <a:ext cx="773160" cy="78148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15F4A3E6-AFA9-864F-AE19-2EF8B1BB258C}"/>
              </a:ext>
            </a:extLst>
          </p:cNvPr>
          <p:cNvSpPr txBox="1"/>
          <p:nvPr/>
        </p:nvSpPr>
        <p:spPr>
          <a:xfrm>
            <a:off x="8588632" y="230530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Grid FTP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C2FA0A0-AAB5-B443-960A-C251EA2FEEA1}"/>
              </a:ext>
            </a:extLst>
          </p:cNvPr>
          <p:cNvSpPr txBox="1"/>
          <p:nvPr/>
        </p:nvSpPr>
        <p:spPr>
          <a:xfrm>
            <a:off x="8676724" y="3940421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Grid FTP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43B8945-5BD8-094B-9C80-803AE23ECFBC}"/>
              </a:ext>
            </a:extLst>
          </p:cNvPr>
          <p:cNvSpPr txBox="1"/>
          <p:nvPr/>
        </p:nvSpPr>
        <p:spPr>
          <a:xfrm>
            <a:off x="7085304" y="2144288"/>
            <a:ext cx="143852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6500 core, 300 GPU cluster</a:t>
            </a:r>
          </a:p>
          <a:p>
            <a:endParaRPr lang="en-US" sz="1100" dirty="0"/>
          </a:p>
          <a:p>
            <a:r>
              <a:rPr lang="en-US" sz="1100" dirty="0"/>
              <a:t>~10 PB storage</a:t>
            </a:r>
          </a:p>
          <a:p>
            <a:endParaRPr lang="en-US" sz="1100" dirty="0"/>
          </a:p>
          <a:p>
            <a:r>
              <a:rPr lang="en-US" sz="1100" dirty="0" err="1"/>
              <a:t>SciDMZ</a:t>
            </a:r>
            <a:r>
              <a:rPr lang="en-US" sz="1100" dirty="0"/>
              <a:t> through Starlight </a:t>
            </a:r>
          </a:p>
          <a:p>
            <a:endParaRPr lang="en-US" sz="1100" dirty="0"/>
          </a:p>
          <a:p>
            <a:r>
              <a:rPr lang="en-US" sz="1100" dirty="0"/>
              <a:t>ESNET for connection to DOE facilities</a:t>
            </a:r>
          </a:p>
          <a:p>
            <a:endParaRPr 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1302694-AD7D-E64B-B73A-9F3B1179D0A6}"/>
              </a:ext>
            </a:extLst>
          </p:cNvPr>
          <p:cNvSpPr txBox="1"/>
          <p:nvPr/>
        </p:nvSpPr>
        <p:spPr>
          <a:xfrm>
            <a:off x="714912" y="4818039"/>
            <a:ext cx="261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IceCube</a:t>
            </a:r>
            <a:r>
              <a:rPr lang="en-US" sz="1200" dirty="0"/>
              <a:t> Lab</a:t>
            </a:r>
          </a:p>
          <a:p>
            <a:r>
              <a:rPr lang="en-US" sz="1200" dirty="0"/>
              <a:t>~500 core filtering cluster</a:t>
            </a:r>
          </a:p>
          <a:p>
            <a:r>
              <a:rPr lang="en-US" sz="1200" dirty="0"/>
              <a:t>~100 machines for detector readout</a:t>
            </a:r>
          </a:p>
          <a:p>
            <a:r>
              <a:rPr lang="en-US" sz="1200" dirty="0"/>
              <a:t>2 copies of all data archived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3784F08-2376-9543-83CC-29C3B6910039}"/>
              </a:ext>
            </a:extLst>
          </p:cNvPr>
          <p:cNvSpPr txBox="1"/>
          <p:nvPr/>
        </p:nvSpPr>
        <p:spPr>
          <a:xfrm>
            <a:off x="9310104" y="1382819"/>
            <a:ext cx="20402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Replicates Level 1 and 2 from UW; Tape backup</a:t>
            </a:r>
          </a:p>
          <a:p>
            <a:endParaRPr lang="en-US" sz="1000" dirty="0"/>
          </a:p>
          <a:p>
            <a:r>
              <a:rPr lang="en-US" sz="1000" dirty="0"/>
              <a:t>½ of Level 2 processing</a:t>
            </a:r>
          </a:p>
          <a:p>
            <a:endParaRPr lang="en-US" sz="1000" dirty="0"/>
          </a:p>
          <a:p>
            <a:r>
              <a:rPr lang="en-US" sz="1000" dirty="0"/>
              <a:t>Grid: 384 cores, ~6300 </a:t>
            </a:r>
            <a:r>
              <a:rPr lang="en-US" sz="1000" dirty="0" err="1"/>
              <a:t>HEPSpec</a:t>
            </a:r>
            <a:r>
              <a:rPr lang="en-US" sz="1000" dirty="0"/>
              <a:t> O6</a:t>
            </a:r>
          </a:p>
          <a:p>
            <a:endParaRPr lang="en-US" sz="1000" dirty="0"/>
          </a:p>
          <a:p>
            <a:r>
              <a:rPr lang="en-US" sz="1000" dirty="0"/>
              <a:t>Storage: 360 TB </a:t>
            </a:r>
            <a:r>
              <a:rPr lang="en-US" sz="1000" dirty="0" err="1"/>
              <a:t>dCache</a:t>
            </a:r>
            <a:r>
              <a:rPr lang="en-US" sz="1000" dirty="0"/>
              <a:t>, 150 TB </a:t>
            </a:r>
            <a:r>
              <a:rPr lang="en-US" sz="1000" dirty="0" err="1"/>
              <a:t>Lustre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Local CPU: 1000 cores, ~13,800 HEPSpec06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A36058B-EB90-B040-B713-4E0281113CE2}"/>
              </a:ext>
            </a:extLst>
          </p:cNvPr>
          <p:cNvSpPr txBox="1"/>
          <p:nvPr/>
        </p:nvSpPr>
        <p:spPr>
          <a:xfrm>
            <a:off x="9482242" y="4023517"/>
            <a:ext cx="249780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Replicates Level 2 and 3 from UW;</a:t>
            </a:r>
          </a:p>
          <a:p>
            <a:r>
              <a:rPr lang="en-US" sz="1100" dirty="0"/>
              <a:t>Tape backup</a:t>
            </a:r>
          </a:p>
          <a:p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7A18AC1-302D-4944-958D-EDE2D69729BF}"/>
              </a:ext>
            </a:extLst>
          </p:cNvPr>
          <p:cNvSpPr txBox="1"/>
          <p:nvPr/>
        </p:nvSpPr>
        <p:spPr>
          <a:xfrm>
            <a:off x="3300298" y="1269743"/>
            <a:ext cx="2614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fiber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01111" y="5577739"/>
            <a:ext cx="67233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IceCube</a:t>
            </a:r>
            <a:r>
              <a:rPr lang="en-US" sz="1100" dirty="0"/>
              <a:t> materials courtesy: Dr. </a:t>
            </a:r>
            <a:r>
              <a:rPr lang="en-US" sz="1100" dirty="0" err="1"/>
              <a:t>Benedikt</a:t>
            </a:r>
            <a:r>
              <a:rPr lang="en-US" sz="1100" dirty="0"/>
              <a:t> Riedel, Wisconsin </a:t>
            </a:r>
            <a:r>
              <a:rPr lang="en-US" sz="1100" dirty="0" err="1"/>
              <a:t>IceCube</a:t>
            </a:r>
            <a:r>
              <a:rPr lang="en-US" sz="1100" dirty="0"/>
              <a:t> Particle Astrophysics Center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err="1">
                <a:solidFill>
                  <a:srgbClr val="73B01E"/>
                </a:solidFill>
                <a:latin typeface="Century Gothic"/>
                <a:ea typeface="Century Gothic"/>
              </a:rPr>
              <a:t>IceCube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 Logical Architecture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D02A8FD-980A-3448-B2D5-EF1F5B1A3ACA}"/>
              </a:ext>
            </a:extLst>
          </p:cNvPr>
          <p:cNvSpPr/>
          <p:nvPr/>
        </p:nvSpPr>
        <p:spPr>
          <a:xfrm>
            <a:off x="8408320" y="5201557"/>
            <a:ext cx="2454512" cy="360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36058B-EB90-B040-B713-4E0281113CE2}"/>
              </a:ext>
            </a:extLst>
          </p:cNvPr>
          <p:cNvSpPr txBox="1"/>
          <p:nvPr/>
        </p:nvSpPr>
        <p:spPr>
          <a:xfrm>
            <a:off x="8903812" y="5248075"/>
            <a:ext cx="1332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Other Processing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A559D59-1D8A-4040-9864-806F5B8C4F6D}"/>
              </a:ext>
            </a:extLst>
          </p:cNvPr>
          <p:cNvSpPr txBox="1"/>
          <p:nvPr/>
        </p:nvSpPr>
        <p:spPr>
          <a:xfrm>
            <a:off x="8295926" y="4652066"/>
            <a:ext cx="2507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OSG, XSEDE, DOE </a:t>
            </a:r>
          </a:p>
          <a:p>
            <a:pPr algn="ctr"/>
            <a:r>
              <a:rPr lang="en-US" sz="1400" b="1" dirty="0"/>
              <a:t>Facilities, Campus clusters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E23C7727-047B-824F-8ABC-B4A037AA596B}"/>
              </a:ext>
            </a:extLst>
          </p:cNvPr>
          <p:cNvCxnSpPr>
            <a:cxnSpLocks/>
          </p:cNvCxnSpPr>
          <p:nvPr/>
        </p:nvCxnSpPr>
        <p:spPr>
          <a:xfrm>
            <a:off x="8653215" y="4153495"/>
            <a:ext cx="520515" cy="49589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322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B152E92-664C-D84E-8ACA-2E3E680EA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16" y="2852767"/>
            <a:ext cx="317500" cy="421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D553CC0-1BAE-BC4B-BEE7-DFA502A3A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546" y="3919451"/>
            <a:ext cx="643441" cy="637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959C9FB-B7FC-6449-A24B-90519DAA3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487" y="3958609"/>
            <a:ext cx="558800" cy="558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DB0393FB-71D4-D74C-A92F-DA5C80B280FD}"/>
              </a:ext>
            </a:extLst>
          </p:cNvPr>
          <p:cNvGrpSpPr/>
          <p:nvPr/>
        </p:nvGrpSpPr>
        <p:grpSpPr>
          <a:xfrm>
            <a:off x="3886201" y="3919451"/>
            <a:ext cx="431800" cy="718414"/>
            <a:chOff x="3649133" y="4244974"/>
            <a:chExt cx="431800" cy="7184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7416DCF8-C4F4-D24E-857C-2BC9D428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9133" y="4531588"/>
              <a:ext cx="431800" cy="431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70FCD122-7C9C-BA4D-9DAE-2DC74566C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9133" y="4406782"/>
              <a:ext cx="431800" cy="431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6AD17F54-9B87-E44F-B7AF-18AEA29C9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9133" y="4244974"/>
              <a:ext cx="431800" cy="4318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0E7D217-D93C-AC4D-AB9A-733912352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917" y="1755992"/>
            <a:ext cx="686699" cy="6371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CB1EBC2-41D6-4940-835C-97F9358E530F}"/>
              </a:ext>
            </a:extLst>
          </p:cNvPr>
          <p:cNvSpPr/>
          <p:nvPr/>
        </p:nvSpPr>
        <p:spPr>
          <a:xfrm>
            <a:off x="2728364" y="1890175"/>
            <a:ext cx="309046" cy="424618"/>
          </a:xfrm>
          <a:prstGeom prst="rect">
            <a:avLst/>
          </a:prstGeom>
          <a:gradFill flip="none" rotWithShape="1">
            <a:gsLst>
              <a:gs pos="61020">
                <a:schemeClr val="bg1"/>
              </a:gs>
              <a:gs pos="42000">
                <a:schemeClr val="accent1">
                  <a:lumMod val="5000"/>
                  <a:lumOff val="95000"/>
                </a:schemeClr>
              </a:gs>
              <a:gs pos="99000">
                <a:schemeClr val="bg2">
                  <a:lumMod val="50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59A5C5D-3FA5-4345-921E-3BF49FF265B0}"/>
              </a:ext>
            </a:extLst>
          </p:cNvPr>
          <p:cNvSpPr/>
          <p:nvPr/>
        </p:nvSpPr>
        <p:spPr>
          <a:xfrm>
            <a:off x="5144401" y="1375170"/>
            <a:ext cx="6505866" cy="390084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20CF2B3F-9CF6-184F-8F51-B25A0526AAB1}"/>
              </a:ext>
            </a:extLst>
          </p:cNvPr>
          <p:cNvCxnSpPr>
            <a:cxnSpLocks/>
          </p:cNvCxnSpPr>
          <p:nvPr/>
        </p:nvCxnSpPr>
        <p:spPr>
          <a:xfrm flipV="1">
            <a:off x="2037898" y="2062077"/>
            <a:ext cx="485168" cy="124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14CB282-364C-5A45-B56C-C681E9B4146C}"/>
              </a:ext>
            </a:extLst>
          </p:cNvPr>
          <p:cNvSpPr txBox="1"/>
          <p:nvPr/>
        </p:nvSpPr>
        <p:spPr>
          <a:xfrm>
            <a:off x="1083732" y="1477660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sensor/GRAPE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7EC1CBC-BE73-FF4A-9D3E-4D2FE435FD8A}"/>
              </a:ext>
            </a:extLst>
          </p:cNvPr>
          <p:cNvSpPr txBox="1"/>
          <p:nvPr/>
        </p:nvSpPr>
        <p:spPr>
          <a:xfrm>
            <a:off x="2505996" y="1416586"/>
            <a:ext cx="793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location</a:t>
            </a:r>
            <a:br>
              <a:rPr lang="en-US" sz="1200" dirty="0"/>
            </a:br>
            <a:r>
              <a:rPr lang="en-US" sz="1200" dirty="0"/>
              <a:t>controller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2C2867F-B0F5-014F-AEAF-EE80A84FC90C}"/>
              </a:ext>
            </a:extLst>
          </p:cNvPr>
          <p:cNvSpPr/>
          <p:nvPr/>
        </p:nvSpPr>
        <p:spPr>
          <a:xfrm rot="10800000">
            <a:off x="2728365" y="2849289"/>
            <a:ext cx="309046" cy="424618"/>
          </a:xfrm>
          <a:prstGeom prst="rect">
            <a:avLst/>
          </a:prstGeom>
          <a:gradFill flip="none" rotWithShape="1">
            <a:gsLst>
              <a:gs pos="61020">
                <a:schemeClr val="bg1"/>
              </a:gs>
              <a:gs pos="42000">
                <a:schemeClr val="accent1">
                  <a:lumMod val="5000"/>
                  <a:lumOff val="95000"/>
                </a:schemeClr>
              </a:gs>
              <a:gs pos="9000">
                <a:schemeClr val="accent1">
                  <a:lumMod val="5000"/>
                  <a:lumOff val="95000"/>
                </a:schemeClr>
              </a:gs>
              <a:gs pos="99000">
                <a:schemeClr val="bg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B09EBF2-20A8-4143-A362-FA9E27B32772}"/>
              </a:ext>
            </a:extLst>
          </p:cNvPr>
          <p:cNvSpPr txBox="1"/>
          <p:nvPr/>
        </p:nvSpPr>
        <p:spPr>
          <a:xfrm>
            <a:off x="2612916" y="2572290"/>
            <a:ext cx="579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parser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90FA9C94-363F-1441-AB1A-1614902A164D}"/>
              </a:ext>
            </a:extLst>
          </p:cNvPr>
          <p:cNvCxnSpPr/>
          <p:nvPr/>
        </p:nvCxnSpPr>
        <p:spPr>
          <a:xfrm flipV="1">
            <a:off x="2031380" y="3050863"/>
            <a:ext cx="485168" cy="124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FD36394-7078-9F44-AE6A-3295EB6A0E3E}"/>
              </a:ext>
            </a:extLst>
          </p:cNvPr>
          <p:cNvSpPr txBox="1"/>
          <p:nvPr/>
        </p:nvSpPr>
        <p:spPr>
          <a:xfrm>
            <a:off x="1350375" y="2587823"/>
            <a:ext cx="550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tablet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7B77DB28-E791-F149-B7CE-E488452C218D}"/>
              </a:ext>
            </a:extLst>
          </p:cNvPr>
          <p:cNvCxnSpPr/>
          <p:nvPr/>
        </p:nvCxnSpPr>
        <p:spPr>
          <a:xfrm flipV="1">
            <a:off x="2096995" y="4166849"/>
            <a:ext cx="485168" cy="124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945E99C-9E19-0547-8AEC-561D868F03EB}"/>
              </a:ext>
            </a:extLst>
          </p:cNvPr>
          <p:cNvSpPr txBox="1"/>
          <p:nvPr/>
        </p:nvSpPr>
        <p:spPr>
          <a:xfrm>
            <a:off x="2544308" y="3675802"/>
            <a:ext cx="716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hotel kit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4EBE8F1-4ABE-2745-8A26-90197C10ABC8}"/>
              </a:ext>
            </a:extLst>
          </p:cNvPr>
          <p:cNvSpPr txBox="1"/>
          <p:nvPr/>
        </p:nvSpPr>
        <p:spPr>
          <a:xfrm>
            <a:off x="3606711" y="3444969"/>
            <a:ext cx="999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pony express</a:t>
            </a:r>
          </a:p>
          <a:p>
            <a:pPr algn="ctr"/>
            <a:r>
              <a:rPr lang="en-US" sz="1200" dirty="0"/>
              <a:t>drives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2F68979F-722D-4344-AF62-C72B13184CDD}"/>
              </a:ext>
            </a:extLst>
          </p:cNvPr>
          <p:cNvCxnSpPr/>
          <p:nvPr/>
        </p:nvCxnSpPr>
        <p:spPr>
          <a:xfrm flipV="1">
            <a:off x="3249226" y="4199828"/>
            <a:ext cx="485168" cy="124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5F40FEB3-3499-9948-BC79-9101838E9008}"/>
              </a:ext>
            </a:extLst>
          </p:cNvPr>
          <p:cNvCxnSpPr>
            <a:cxnSpLocks/>
          </p:cNvCxnSpPr>
          <p:nvPr/>
        </p:nvCxnSpPr>
        <p:spPr>
          <a:xfrm>
            <a:off x="3185938" y="2102483"/>
            <a:ext cx="1802214" cy="66830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79B7D7C3-EC42-044E-B0A0-82D43D40993A}"/>
              </a:ext>
            </a:extLst>
          </p:cNvPr>
          <p:cNvCxnSpPr>
            <a:cxnSpLocks/>
          </p:cNvCxnSpPr>
          <p:nvPr/>
        </p:nvCxnSpPr>
        <p:spPr>
          <a:xfrm>
            <a:off x="3124068" y="3050863"/>
            <a:ext cx="1864084" cy="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BE047D5A-6665-3B46-A0AB-FC65DADA9B9E}"/>
              </a:ext>
            </a:extLst>
          </p:cNvPr>
          <p:cNvCxnSpPr>
            <a:cxnSpLocks/>
          </p:cNvCxnSpPr>
          <p:nvPr/>
        </p:nvCxnSpPr>
        <p:spPr>
          <a:xfrm flipV="1">
            <a:off x="4387248" y="3335916"/>
            <a:ext cx="583607" cy="8934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9F8A6A6-61C6-C34F-A1E1-87E3925C3C42}"/>
              </a:ext>
            </a:extLst>
          </p:cNvPr>
          <p:cNvSpPr txBox="1"/>
          <p:nvPr/>
        </p:nvSpPr>
        <p:spPr>
          <a:xfrm>
            <a:off x="497280" y="1963984"/>
            <a:ext cx="617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IS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9F654CB-2801-1844-A777-97D4BF4429F0}"/>
              </a:ext>
            </a:extLst>
          </p:cNvPr>
          <p:cNvSpPr txBox="1"/>
          <p:nvPr/>
        </p:nvSpPr>
        <p:spPr>
          <a:xfrm>
            <a:off x="497280" y="2912363"/>
            <a:ext cx="680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OS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3E2D381-9E43-F24A-9F5B-3B09E8A0D708}"/>
              </a:ext>
            </a:extLst>
          </p:cNvPr>
          <p:cNvSpPr txBox="1"/>
          <p:nvPr/>
        </p:nvSpPr>
        <p:spPr>
          <a:xfrm>
            <a:off x="497280" y="4036998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AOP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00FF904-38D6-D741-AE0E-3BFDD683ACFF}"/>
              </a:ext>
            </a:extLst>
          </p:cNvPr>
          <p:cNvSpPr txBox="1"/>
          <p:nvPr/>
        </p:nvSpPr>
        <p:spPr>
          <a:xfrm>
            <a:off x="5225830" y="1061419"/>
            <a:ext cx="2148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DEN-1 Central Data Center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3940151E-6347-8147-A9E7-7FF9579C21B3}"/>
              </a:ext>
            </a:extLst>
          </p:cNvPr>
          <p:cNvCxnSpPr>
            <a:cxnSpLocks/>
          </p:cNvCxnSpPr>
          <p:nvPr/>
        </p:nvCxnSpPr>
        <p:spPr>
          <a:xfrm>
            <a:off x="9054939" y="2314793"/>
            <a:ext cx="839736" cy="7560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06E2EE66-414B-8145-BC46-72D39ADA7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880" y="1537516"/>
            <a:ext cx="1377950" cy="11888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762EADB-3944-2540-AB6F-90ABB635D6BE}"/>
              </a:ext>
            </a:extLst>
          </p:cNvPr>
          <p:cNvSpPr txBox="1"/>
          <p:nvPr/>
        </p:nvSpPr>
        <p:spPr>
          <a:xfrm>
            <a:off x="5425990" y="2726322"/>
            <a:ext cx="195258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Dell EMC SC9000 SAN</a:t>
            </a:r>
          </a:p>
          <a:p>
            <a:r>
              <a:rPr lang="en-US" sz="1100" dirty="0"/>
              <a:t>Utility storage for VMs, databases, and NAS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05AF8241-9EEE-3347-BC0A-21C3BDA860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0130" y="3825832"/>
            <a:ext cx="1657219" cy="130855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02BB27B-E891-D240-A313-685FB5E8E6E4}"/>
              </a:ext>
            </a:extLst>
          </p:cNvPr>
          <p:cNvSpPr txBox="1"/>
          <p:nvPr/>
        </p:nvSpPr>
        <p:spPr>
          <a:xfrm>
            <a:off x="5598167" y="3548833"/>
            <a:ext cx="900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Data Portal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531DC3E-4258-6C46-A7B9-82A1FDEBB365}"/>
              </a:ext>
            </a:extLst>
          </p:cNvPr>
          <p:cNvSpPr txBox="1"/>
          <p:nvPr/>
        </p:nvSpPr>
        <p:spPr>
          <a:xfrm>
            <a:off x="8194487" y="2920417"/>
            <a:ext cx="2540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Dell Elastic Cloud Storage (ECS)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DEN1 Primary (2PB)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DEN2 Replica (2PB)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DEN3 Development (200TB)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531DC3E-4258-6C46-A7B9-82A1FDEBB365}"/>
              </a:ext>
            </a:extLst>
          </p:cNvPr>
          <p:cNvSpPr txBox="1"/>
          <p:nvPr/>
        </p:nvSpPr>
        <p:spPr>
          <a:xfrm>
            <a:off x="7732257" y="3782624"/>
            <a:ext cx="39212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Syncs/Backups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DEN1Primary synced with AWS Glacier Deep Storage offsite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Unitrends Backup Server (160 TB) in DEN-1 with replica in Boulder HQ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Veeam and Backup Server in DN-1 with replica in Boulder HQ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114" y="1333201"/>
            <a:ext cx="1905029" cy="190502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680" y="1333200"/>
            <a:ext cx="1905029" cy="190502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NEON Logical Data Flows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C1DBD69-7C3A-7041-8EAF-2B1003665D0C}"/>
              </a:ext>
            </a:extLst>
          </p:cNvPr>
          <p:cNvSpPr txBox="1"/>
          <p:nvPr/>
        </p:nvSpPr>
        <p:spPr>
          <a:xfrm>
            <a:off x="8988439" y="2063949"/>
            <a:ext cx="978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replicated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AA438E5-6876-814C-B479-76F477586332}"/>
              </a:ext>
            </a:extLst>
          </p:cNvPr>
          <p:cNvSpPr txBox="1"/>
          <p:nvPr/>
        </p:nvSpPr>
        <p:spPr>
          <a:xfrm>
            <a:off x="7939800" y="1443084"/>
            <a:ext cx="978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DEN1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E2E6F74-3896-794F-8BA6-DC23347BC7E8}"/>
              </a:ext>
            </a:extLst>
          </p:cNvPr>
          <p:cNvSpPr txBox="1"/>
          <p:nvPr/>
        </p:nvSpPr>
        <p:spPr>
          <a:xfrm>
            <a:off x="10005721" y="1443084"/>
            <a:ext cx="978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DEN2</a:t>
            </a:r>
          </a:p>
        </p:txBody>
      </p:sp>
    </p:spTree>
    <p:extLst>
      <p:ext uri="{BB962C8B-B14F-4D97-AF65-F5344CB8AC3E}">
        <p14:creationId xmlns:p14="http://schemas.microsoft.com/office/powerpoint/2010/main" val="1961314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0FFA49-10E3-4549-8039-814FE16D4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94" y="1002325"/>
            <a:ext cx="3921488" cy="3657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A8880C3-729D-9041-A414-ABD06950F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426" y="1057940"/>
            <a:ext cx="7144445" cy="415648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8097B71-4365-6F46-9F11-462242D1D21C}"/>
              </a:ext>
            </a:extLst>
          </p:cNvPr>
          <p:cNvSpPr/>
          <p:nvPr/>
        </p:nvSpPr>
        <p:spPr>
          <a:xfrm rot="20684114">
            <a:off x="10963193" y="3942904"/>
            <a:ext cx="186267" cy="186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47C2321-9876-CB41-9B78-46AB160BCF23}"/>
              </a:ext>
            </a:extLst>
          </p:cNvPr>
          <p:cNvSpPr txBox="1"/>
          <p:nvPr/>
        </p:nvSpPr>
        <p:spPr>
          <a:xfrm>
            <a:off x="5607018" y="1447957"/>
            <a:ext cx="1582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East Coast CI (Rutgers)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069C54A-9EC5-444B-B24F-AD1EF7C30B4F}"/>
              </a:ext>
            </a:extLst>
          </p:cNvPr>
          <p:cNvSpPr txBox="1"/>
          <p:nvPr/>
        </p:nvSpPr>
        <p:spPr>
          <a:xfrm>
            <a:off x="9247685" y="1447957"/>
            <a:ext cx="1601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West Coast CI (</a:t>
            </a:r>
            <a:r>
              <a:rPr lang="en-US" sz="1200" dirty="0" err="1"/>
              <a:t>Pittock</a:t>
            </a:r>
            <a:r>
              <a:rPr lang="en-US" sz="1200" dirty="0"/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B8CDB0C-1103-C145-B827-8CF08CE30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161" y="2961992"/>
            <a:ext cx="505150" cy="174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0274" y="5512729"/>
            <a:ext cx="6920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OOI materials courtesy: Dr. Ivan </a:t>
            </a:r>
            <a:r>
              <a:rPr lang="en-US" sz="1600" dirty="0" err="1"/>
              <a:t>Rodero</a:t>
            </a:r>
            <a:r>
              <a:rPr lang="en-US" sz="1600" dirty="0"/>
              <a:t>, Rutgers Discovery Informatics Institute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OOI Logical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53564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A879F06-CD95-BE43-97E0-AAEC4E599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6" y="2174495"/>
            <a:ext cx="1577577" cy="12151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1AA8DEC-A9B5-5444-8811-4637D665A6DE}"/>
              </a:ext>
            </a:extLst>
          </p:cNvPr>
          <p:cNvSpPr/>
          <p:nvPr/>
        </p:nvSpPr>
        <p:spPr>
          <a:xfrm>
            <a:off x="3114374" y="1614945"/>
            <a:ext cx="2433357" cy="2874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CD6D4E-DFCA-D74B-BFF1-C3D5FDA88A37}"/>
              </a:ext>
            </a:extLst>
          </p:cNvPr>
          <p:cNvSpPr txBox="1"/>
          <p:nvPr/>
        </p:nvSpPr>
        <p:spPr>
          <a:xfrm>
            <a:off x="873330" y="1435831"/>
            <a:ext cx="13275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Summit Facility</a:t>
            </a:r>
          </a:p>
          <a:p>
            <a:pPr algn="ctr"/>
            <a:r>
              <a:rPr lang="en-US" sz="1400" b="1" dirty="0"/>
              <a:t>Cerro </a:t>
            </a:r>
            <a:r>
              <a:rPr lang="en-US" sz="1400" b="1" dirty="0" err="1"/>
              <a:t>Pachon</a:t>
            </a:r>
            <a:endParaRPr lang="en-US" sz="1400" b="1" dirty="0"/>
          </a:p>
          <a:p>
            <a:pPr algn="ctr"/>
            <a:r>
              <a:rPr lang="en-US" sz="1400" b="1" dirty="0"/>
              <a:t>Telescope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A01A101-4277-9B45-8D7E-5637A63206AE}"/>
              </a:ext>
            </a:extLst>
          </p:cNvPr>
          <p:cNvSpPr txBox="1"/>
          <p:nvPr/>
        </p:nvSpPr>
        <p:spPr>
          <a:xfrm>
            <a:off x="3436416" y="100959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Base Facility, La Serena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1EA3A36-DFBB-7A41-9783-79657B480B68}"/>
              </a:ext>
            </a:extLst>
          </p:cNvPr>
          <p:cNvCxnSpPr>
            <a:cxnSpLocks/>
          </p:cNvCxnSpPr>
          <p:nvPr/>
        </p:nvCxnSpPr>
        <p:spPr>
          <a:xfrm>
            <a:off x="2373916" y="2721302"/>
            <a:ext cx="693644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485E319-FDD0-AA4F-84A0-C03991F27FC3}"/>
              </a:ext>
            </a:extLst>
          </p:cNvPr>
          <p:cNvSpPr txBox="1"/>
          <p:nvPr/>
        </p:nvSpPr>
        <p:spPr>
          <a:xfrm>
            <a:off x="2293758" y="2444303"/>
            <a:ext cx="773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600 Gbps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4D46E4EB-06D8-5F40-A315-F1EFDFB74358}"/>
              </a:ext>
            </a:extLst>
          </p:cNvPr>
          <p:cNvCxnSpPr>
            <a:cxnSpLocks/>
          </p:cNvCxnSpPr>
          <p:nvPr/>
        </p:nvCxnSpPr>
        <p:spPr>
          <a:xfrm>
            <a:off x="5689871" y="2695863"/>
            <a:ext cx="81225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7851D9F-6248-9546-97BE-4FC16AA09F34}"/>
              </a:ext>
            </a:extLst>
          </p:cNvPr>
          <p:cNvSpPr txBox="1"/>
          <p:nvPr/>
        </p:nvSpPr>
        <p:spPr>
          <a:xfrm>
            <a:off x="5611340" y="2407870"/>
            <a:ext cx="954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2x 100 Gbps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F3A3661-8B63-7841-806B-639A537AA89E}"/>
              </a:ext>
            </a:extLst>
          </p:cNvPr>
          <p:cNvSpPr/>
          <p:nvPr/>
        </p:nvSpPr>
        <p:spPr>
          <a:xfrm>
            <a:off x="3167145" y="1658799"/>
            <a:ext cx="26029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chemeClr val="dk1"/>
                </a:solidFill>
              </a:rPr>
              <a:t>Processing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real time alert generation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initial detector cross-talk correction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metadata creation</a:t>
            </a:r>
          </a:p>
          <a:p>
            <a:pPr lvl="1"/>
            <a:endParaRPr lang="en-US" sz="1200" dirty="0">
              <a:solidFill>
                <a:schemeClr val="dk1"/>
              </a:solidFill>
            </a:endParaRPr>
          </a:p>
          <a:p>
            <a:r>
              <a:rPr lang="en-US" sz="1200" dirty="0"/>
              <a:t>Computing: ~ 2400-3000 cores </a:t>
            </a:r>
          </a:p>
          <a:p>
            <a:r>
              <a:rPr lang="en-US" sz="1200" dirty="0"/>
              <a:t>File storage: ~ 4 PB (user file workspace)</a:t>
            </a:r>
          </a:p>
          <a:p>
            <a:r>
              <a:rPr lang="en-US" sz="1200" dirty="0"/>
              <a:t>DB storage: ~ 3 PB (user DB storage)</a:t>
            </a:r>
          </a:p>
          <a:p>
            <a:endParaRPr lang="en-US" sz="1200" dirty="0"/>
          </a:p>
          <a:p>
            <a:r>
              <a:rPr lang="en-US" sz="1200" dirty="0"/>
              <a:t>Data retention of Nightly and Data Release</a:t>
            </a:r>
            <a:endParaRPr lang="en-US" sz="1200" dirty="0">
              <a:solidFill>
                <a:schemeClr val="dk1"/>
              </a:solidFill>
            </a:endParaRPr>
          </a:p>
          <a:p>
            <a:pPr lvl="0"/>
            <a:r>
              <a:rPr lang="en-US" sz="1200" dirty="0">
                <a:solidFill>
                  <a:schemeClr val="dk1"/>
                </a:solidFill>
              </a:rPr>
              <a:t>Copy 1 of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CF268BB-71D9-0247-AB92-0C876255CD72}"/>
              </a:ext>
            </a:extLst>
          </p:cNvPr>
          <p:cNvSpPr txBox="1"/>
          <p:nvPr/>
        </p:nvSpPr>
        <p:spPr>
          <a:xfrm>
            <a:off x="6609965" y="1658799"/>
            <a:ext cx="19291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dk1"/>
                </a:solidFill>
              </a:rPr>
              <a:t>Processing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dk1"/>
                </a:solidFill>
              </a:rPr>
              <a:t>Night/Alert</a:t>
            </a:r>
            <a:r>
              <a:rPr lang="en-US" sz="1200" dirty="0">
                <a:solidFill>
                  <a:schemeClr val="dk1"/>
                </a:solidFill>
              </a:rPr>
              <a:t>  production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50% of </a:t>
            </a:r>
            <a:r>
              <a:rPr lang="en-US" sz="1200" i="1" dirty="0">
                <a:solidFill>
                  <a:schemeClr val="dk1"/>
                </a:solidFill>
              </a:rPr>
              <a:t>Data Release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dk1"/>
                </a:solidFill>
              </a:rPr>
              <a:t>Calibration </a:t>
            </a:r>
            <a:r>
              <a:rPr lang="en-US" sz="1200" dirty="0">
                <a:solidFill>
                  <a:schemeClr val="dk1"/>
                </a:solidFill>
              </a:rPr>
              <a:t>production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moving object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</a:endParaRPr>
          </a:p>
          <a:p>
            <a:pPr lvl="0"/>
            <a:r>
              <a:rPr lang="en-US" sz="1200" dirty="0">
                <a:solidFill>
                  <a:schemeClr val="dk1"/>
                </a:solidFill>
              </a:rPr>
              <a:t>Computing: 18,000 cores </a:t>
            </a:r>
          </a:p>
          <a:p>
            <a:pPr lvl="0"/>
            <a:r>
              <a:rPr lang="en-US" sz="1200" dirty="0">
                <a:solidFill>
                  <a:schemeClr val="dk1"/>
                </a:solidFill>
              </a:rPr>
              <a:t>File storage: ~ 24 PB</a:t>
            </a:r>
          </a:p>
          <a:p>
            <a:pPr lvl="0"/>
            <a:r>
              <a:rPr lang="en-US" sz="1200" dirty="0">
                <a:solidFill>
                  <a:schemeClr val="dk1"/>
                </a:solidFill>
              </a:rPr>
              <a:t>DB storage: ~30 PB</a:t>
            </a:r>
          </a:p>
          <a:p>
            <a:pPr lvl="0"/>
            <a:endParaRPr lang="en-US" sz="1200" dirty="0">
              <a:solidFill>
                <a:schemeClr val="dk1"/>
              </a:solidFill>
            </a:endParaRPr>
          </a:p>
          <a:p>
            <a:pPr lvl="0"/>
            <a:r>
              <a:rPr lang="en-US" sz="1200" dirty="0">
                <a:solidFill>
                  <a:schemeClr val="dk1"/>
                </a:solidFill>
              </a:rPr>
              <a:t>Copy 2 of data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9D9C21D-CDE2-9D4C-810E-B186DE26F43F}"/>
              </a:ext>
            </a:extLst>
          </p:cNvPr>
          <p:cNvSpPr/>
          <p:nvPr/>
        </p:nvSpPr>
        <p:spPr>
          <a:xfrm>
            <a:off x="6614135" y="1614945"/>
            <a:ext cx="2145475" cy="2444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82C92A6-A860-F942-A1AA-D8F0548DD4E3}"/>
              </a:ext>
            </a:extLst>
          </p:cNvPr>
          <p:cNvSpPr txBox="1"/>
          <p:nvPr/>
        </p:nvSpPr>
        <p:spPr>
          <a:xfrm>
            <a:off x="9485851" y="1992718"/>
            <a:ext cx="17445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</a:rPr>
              <a:t>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the other 50% of </a:t>
            </a:r>
            <a:r>
              <a:rPr lang="en-US" sz="1200" i="1" dirty="0">
                <a:solidFill>
                  <a:schemeClr val="dk1"/>
                </a:solidFill>
              </a:rPr>
              <a:t>Data Release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i="1" dirty="0">
              <a:solidFill>
                <a:schemeClr val="dk1"/>
              </a:solidFill>
            </a:endParaRPr>
          </a:p>
          <a:p>
            <a:r>
              <a:rPr lang="en-US" sz="1200" dirty="0">
                <a:solidFill>
                  <a:schemeClr val="dk1"/>
                </a:solidFill>
              </a:rPr>
              <a:t>Copy 3 of data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6B8BBC1-66F8-EE47-9A4D-97DE74A9ACE1}"/>
              </a:ext>
            </a:extLst>
          </p:cNvPr>
          <p:cNvSpPr txBox="1"/>
          <p:nvPr/>
        </p:nvSpPr>
        <p:spPr>
          <a:xfrm>
            <a:off x="7190979" y="1019864"/>
            <a:ext cx="709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NCSA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213C101-0019-5F4D-9B38-508C0A94AAE9}"/>
              </a:ext>
            </a:extLst>
          </p:cNvPr>
          <p:cNvSpPr txBox="1"/>
          <p:nvPr/>
        </p:nvSpPr>
        <p:spPr>
          <a:xfrm>
            <a:off x="3488174" y="1268108"/>
            <a:ext cx="1854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(Data Access Center)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2D3D006-4C95-9040-A4C0-66919D2DDACB}"/>
              </a:ext>
            </a:extLst>
          </p:cNvPr>
          <p:cNvSpPr txBox="1"/>
          <p:nvPr/>
        </p:nvSpPr>
        <p:spPr>
          <a:xfrm>
            <a:off x="6664857" y="1284219"/>
            <a:ext cx="1802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(Data Access Center)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B176AC23-47A5-8D45-9F94-DCF28E08AC58}"/>
              </a:ext>
            </a:extLst>
          </p:cNvPr>
          <p:cNvSpPr/>
          <p:nvPr/>
        </p:nvSpPr>
        <p:spPr>
          <a:xfrm>
            <a:off x="9444696" y="1963141"/>
            <a:ext cx="1880426" cy="1637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B7FBC77-223B-E84A-A00F-CF3025325508}"/>
              </a:ext>
            </a:extLst>
          </p:cNvPr>
          <p:cNvSpPr txBox="1"/>
          <p:nvPr/>
        </p:nvSpPr>
        <p:spPr>
          <a:xfrm>
            <a:off x="9665224" y="1654119"/>
            <a:ext cx="1439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CC-IN2P3, France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8C26A742-053D-584A-AA90-B9BEB4DCC2A9}"/>
              </a:ext>
            </a:extLst>
          </p:cNvPr>
          <p:cNvCxnSpPr>
            <a:cxnSpLocks/>
          </p:cNvCxnSpPr>
          <p:nvPr/>
        </p:nvCxnSpPr>
        <p:spPr>
          <a:xfrm>
            <a:off x="8806750" y="2677720"/>
            <a:ext cx="57433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01ACCD5A-0B94-2E42-B0CF-2D3382FDFFD9}"/>
              </a:ext>
            </a:extLst>
          </p:cNvPr>
          <p:cNvGrpSpPr/>
          <p:nvPr/>
        </p:nvGrpSpPr>
        <p:grpSpPr>
          <a:xfrm>
            <a:off x="6609965" y="3652339"/>
            <a:ext cx="3368679" cy="2090915"/>
            <a:chOff x="2373916" y="5090915"/>
            <a:chExt cx="3368679" cy="2279760"/>
          </a:xfrm>
        </p:grpSpPr>
        <p:sp>
          <p:nvSpPr>
            <p:cNvPr id="34" name="Cloud 33">
              <a:extLst>
                <a:ext uri="{FF2B5EF4-FFF2-40B4-BE49-F238E27FC236}">
                  <a16:creationId xmlns:a16="http://schemas.microsoft.com/office/drawing/2014/main" xmlns="" id="{2724FD92-D9B4-BB4F-8AED-ADAEF72A559E}"/>
                </a:ext>
              </a:extLst>
            </p:cNvPr>
            <p:cNvSpPr/>
            <p:nvPr/>
          </p:nvSpPr>
          <p:spPr>
            <a:xfrm>
              <a:off x="2373916" y="5090915"/>
              <a:ext cx="3368679" cy="227976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F9A452FA-DF87-1246-AF74-9AB6F6320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7560" y="5566091"/>
              <a:ext cx="1853233" cy="132940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LSST Logical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2692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/>
          <p:nvPr/>
        </p:nvSpPr>
        <p:spPr>
          <a:xfrm>
            <a:off x="0" y="858519"/>
            <a:ext cx="6172200" cy="2141356"/>
          </a:xfrm>
          <a:prstGeom prst="rect">
            <a:avLst/>
          </a:prstGeom>
          <a:gradFill>
            <a:gsLst>
              <a:gs pos="0">
                <a:srgbClr val="69A957"/>
              </a:gs>
              <a:gs pos="50000">
                <a:srgbClr val="51A332"/>
              </a:gs>
              <a:gs pos="100000">
                <a:srgbClr val="459428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" name="Google Shape;124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999875"/>
            <a:ext cx="6172200" cy="24059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 txBox="1"/>
          <p:nvPr/>
        </p:nvSpPr>
        <p:spPr>
          <a:xfrm>
            <a:off x="4828458" y="5067252"/>
            <a:ext cx="1343742" cy="338554"/>
          </a:xfrm>
          <a:prstGeom prst="rect">
            <a:avLst/>
          </a:prstGeom>
          <a:solidFill>
            <a:srgbClr val="73B01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IceCube</a:t>
            </a:r>
            <a:endParaRPr sz="16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313704" y="1113130"/>
            <a:ext cx="5618425" cy="174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Manish Parashar </a:t>
            </a:r>
            <a:r>
              <a:rPr lang="en-US"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(PI and Chair), Rutgers University and OOI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Stuart Anderson</a:t>
            </a:r>
            <a:r>
              <a:rPr lang="en-US"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LIGO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Ewa Deelman</a:t>
            </a:r>
            <a:r>
              <a:rPr lang="en-US"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USC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Valerio Pascucci</a:t>
            </a:r>
            <a:r>
              <a:rPr lang="en-US"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University of Utah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Donald Petravick</a:t>
            </a:r>
            <a:r>
              <a:rPr lang="en-US"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LSST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Ellen M. Rathje</a:t>
            </a:r>
            <a:r>
              <a:rPr lang="en-US"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NHERI</a:t>
            </a:r>
            <a:endParaRPr sz="15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1907424" y="5405806"/>
            <a:ext cx="419858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Workshop report at http://facilitiesci.org/</a:t>
            </a:r>
            <a:endParaRPr/>
          </a:p>
        </p:txBody>
      </p:sp>
      <p:sp>
        <p:nvSpPr>
          <p:cNvPr id="128" name="Google Shape;128;p2"/>
          <p:cNvSpPr txBox="1"/>
          <p:nvPr/>
        </p:nvSpPr>
        <p:spPr>
          <a:xfrm>
            <a:off x="105228" y="5420820"/>
            <a:ext cx="18021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4245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September 2017</a:t>
            </a: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6151606" y="858519"/>
            <a:ext cx="6040393" cy="5006667"/>
          </a:xfrm>
          <a:prstGeom prst="rect">
            <a:avLst/>
          </a:prstGeom>
          <a:solidFill>
            <a:srgbClr val="DAF0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2"/>
          <p:cNvSpPr txBox="1">
            <a:spLocks noGrp="1"/>
          </p:cNvSpPr>
          <p:nvPr>
            <p:ph type="body" idx="2"/>
          </p:nvPr>
        </p:nvSpPr>
        <p:spPr>
          <a:xfrm>
            <a:off x="6270414" y="1199438"/>
            <a:ext cx="5633730" cy="455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4245B"/>
              </a:buClr>
              <a:buSzPts val="1800"/>
              <a:buChar char="•"/>
            </a:pPr>
            <a:r>
              <a:rPr lang="en-US" sz="1800" b="1">
                <a:solidFill>
                  <a:srgbClr val="14245B"/>
                </a:solidFill>
              </a:rPr>
              <a:t>Establish a center of excellence </a:t>
            </a:r>
            <a:r>
              <a:rPr lang="en-US" sz="1800">
                <a:solidFill>
                  <a:srgbClr val="14245B"/>
                </a:solidFill>
              </a:rPr>
              <a:t>(following a model similar to the NSF-funded Center for Trustworthy Scientific Cyberinfrastructure, CTSC) as a resource providing expertise in CI technologies and effective practices related to large-scale facilities as they conceptualize, start up, and operate.</a:t>
            </a:r>
            <a:endParaRPr sz="280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14245B"/>
              </a:buClr>
              <a:buSzPts val="1800"/>
              <a:buChar char="•"/>
            </a:pPr>
            <a:r>
              <a:rPr lang="en-US" sz="1800">
                <a:solidFill>
                  <a:srgbClr val="14245B"/>
                </a:solidFill>
              </a:rPr>
              <a:t>Foster the creation of a facilities’ CI community and establish mechanisms and resources to enable</a:t>
            </a:r>
            <a:br>
              <a:rPr lang="en-US" sz="1800">
                <a:solidFill>
                  <a:srgbClr val="14245B"/>
                </a:solidFill>
              </a:rPr>
            </a:br>
            <a:r>
              <a:rPr lang="en-US" sz="1800" b="1">
                <a:solidFill>
                  <a:srgbClr val="14245B"/>
                </a:solidFill>
              </a:rPr>
              <a:t>the community to interact, collaborate, and share</a:t>
            </a:r>
            <a:r>
              <a:rPr lang="en-US" sz="1800">
                <a:solidFill>
                  <a:srgbClr val="14245B"/>
                </a:solidFill>
              </a:rPr>
              <a:t>.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endParaRPr sz="1480" b="1">
              <a:solidFill>
                <a:srgbClr val="14245B"/>
              </a:solidFill>
            </a:endParaRPr>
          </a:p>
        </p:txBody>
      </p:sp>
      <p:pic>
        <p:nvPicPr>
          <p:cNvPr id="131" name="Google Shape;13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02259" y="204839"/>
            <a:ext cx="883825" cy="88793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"/>
          <p:cNvSpPr txBox="1"/>
          <p:nvPr/>
        </p:nvSpPr>
        <p:spPr>
          <a:xfrm>
            <a:off x="2587933" y="81136"/>
            <a:ext cx="8404587" cy="96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01E"/>
              </a:buClr>
              <a:buSzPts val="2000"/>
              <a:buFont typeface="Century Gothic"/>
              <a:buNone/>
            </a:pPr>
            <a:r>
              <a:rPr lang="en-US" sz="2000" b="1" u="none">
                <a:solidFill>
                  <a:srgbClr val="73B0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Recognizing the importance of CI in Large Facilities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286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9143" y="2856904"/>
            <a:ext cx="7132320" cy="4195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Disaster Recovery (DR) in the context of DLC</a:t>
            </a:r>
            <a:endParaRPr lang="en-US" sz="2400" b="1" dirty="0">
              <a:solidFill>
                <a:srgbClr val="14245B"/>
              </a:solidFill>
              <a:uFill>
                <a:solidFill>
                  <a:srgbClr val="FFC000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Disaster Recovery (DR)</a:t>
            </a:r>
          </a:p>
        </p:txBody>
      </p:sp>
    </p:spTree>
    <p:extLst>
      <p:ext uri="{BB962C8B-B14F-4D97-AF65-F5344CB8AC3E}">
        <p14:creationId xmlns:p14="http://schemas.microsoft.com/office/powerpoint/2010/main" val="691764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605" y="7410"/>
            <a:ext cx="883825" cy="8879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5085184" y="6140"/>
            <a:ext cx="5943333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Existing </a:t>
            </a:r>
            <a:r>
              <a:rPr lang="en-US" sz="2200">
                <a:solidFill>
                  <a:srgbClr val="73B01E"/>
                </a:solidFill>
                <a:latin typeface="Century Gothic"/>
                <a:ea typeface="Century Gothic"/>
              </a:rPr>
              <a:t>Disaster Recovery (DR) 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Strategies for Some LFs across the Data Life Cycle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DCA4B856-9B46-EE44-BCF7-8A1536F575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956439"/>
              </p:ext>
            </p:extLst>
          </p:nvPr>
        </p:nvGraphicFramePr>
        <p:xfrm>
          <a:off x="-2" y="860065"/>
          <a:ext cx="12192000" cy="608125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1494366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2304180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9344090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5476330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9343796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635790049"/>
                    </a:ext>
                  </a:extLst>
                </a:gridCol>
              </a:tblGrid>
              <a:tr h="56022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Processing/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Archiving and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2472068"/>
                  </a:ext>
                </a:extLst>
              </a:tr>
              <a:tr h="862451">
                <a:tc>
                  <a:txBody>
                    <a:bodyPr/>
                    <a:lstStyle/>
                    <a:p>
                      <a:r>
                        <a:rPr lang="en-US" sz="1600" dirty="0"/>
                        <a:t>NEON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GRAPES can buffer up to 1 month of data.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 sensors have limited buffering capability.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 GRAPE if fails</a:t>
                      </a:r>
                      <a:r>
                        <a:rPr 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failover for compute - onsite or offsite</a:t>
                      </a:r>
                      <a:r>
                        <a:rPr 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0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2nd data center is built, we might see some replication there</a:t>
                      </a:r>
                      <a:r>
                        <a:rPr lang="en-US" sz="105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(TBD).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Replication (cloud) using AWS S3 Glacier Deep Archive for backup of ECS.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ECS is replicated on site at DEN-1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Backups performed by different appliances depending on the type of storage.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Plans for 2nd data center in Wyoming (for just data replication</a:t>
                      </a:r>
                      <a:r>
                        <a:rPr 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en-US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existing DR strategies.</a:t>
                      </a:r>
                    </a:p>
                    <a:p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Fail overs? </a:t>
                      </a:r>
                      <a:b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Availability guarantees? SLA?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3428286"/>
                  </a:ext>
                </a:extLst>
              </a:tr>
              <a:tr h="965650">
                <a:tc>
                  <a:txBody>
                    <a:bodyPr/>
                    <a:lstStyle/>
                    <a:p>
                      <a:r>
                        <a:rPr lang="en-US" sz="1600" dirty="0"/>
                        <a:t>OOI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50" dirty="0">
                          <a:effectLst/>
                        </a:rPr>
                        <a:t>Replacement?</a:t>
                      </a: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</a:rPr>
                        <a:t>How long is this data kept in retrieval locations (e.g., Pacific City)? How much is buffered or cached?</a:t>
                      </a:r>
                    </a:p>
                    <a:p>
                      <a:pPr rtl="0" fontAlgn="t"/>
                      <a:endParaRPr lang="en-US" sz="1050" dirty="0">
                        <a:effectLst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50" dirty="0">
                          <a:effectLst/>
                        </a:rPr>
                        <a:t>West Coast isn't used for processing but could be.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Has plans for failover.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</a:rPr>
                        <a:t>Redundant</a:t>
                      </a:r>
                      <a:r>
                        <a:rPr lang="en-US" sz="1050" baseline="0" dirty="0">
                          <a:effectLst/>
                        </a:rPr>
                        <a:t> network links between East and West.</a:t>
                      </a:r>
                      <a:endParaRPr lang="en-US" sz="1050" dirty="0">
                        <a:effectLst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50" dirty="0">
                          <a:effectLst/>
                        </a:rPr>
                        <a:t>West Coast replicates data from East Coast.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No automatic failover, but has plans. 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50" dirty="0">
                          <a:effectLst/>
                        </a:rPr>
                        <a:t>Failovers planned for user access.</a:t>
                      </a:r>
                    </a:p>
                    <a:p>
                      <a:pPr rtl="0" fontAlgn="t"/>
                      <a:r>
                        <a:rPr lang="en-US" sz="1050" dirty="0">
                          <a:effectLst/>
                        </a:rPr>
                        <a:t>Availability guarantees?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SLA?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xmlns="" val="1099362675"/>
                  </a:ext>
                </a:extLst>
              </a:tr>
              <a:tr h="810851">
                <a:tc>
                  <a:txBody>
                    <a:bodyPr/>
                    <a:lstStyle/>
                    <a:p>
                      <a:r>
                        <a:rPr lang="en-US" sz="1600" dirty="0" err="1"/>
                        <a:t>IceCube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50" dirty="0">
                          <a:effectLst/>
                        </a:rPr>
                        <a:t>Replace with a spare</a:t>
                      </a:r>
                      <a:r>
                        <a:rPr lang="en-US" sz="1050" baseline="0" dirty="0">
                          <a:effectLst/>
                        </a:rPr>
                        <a:t>.</a:t>
                      </a:r>
                      <a:endParaRPr lang="en-US" sz="1050" dirty="0">
                        <a:effectLst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50" dirty="0">
                          <a:effectLst/>
                        </a:rPr>
                        <a:t>Good separation between remote and central processing.</a:t>
                      </a:r>
                    </a:p>
                    <a:p>
                      <a:pPr rtl="0" fontAlgn="t"/>
                      <a:r>
                        <a:rPr lang="en-US" sz="1050" dirty="0">
                          <a:effectLst/>
                        </a:rPr>
                        <a:t>Distributed</a:t>
                      </a:r>
                      <a:r>
                        <a:rPr lang="en-US" sz="1050" baseline="0" dirty="0">
                          <a:effectLst/>
                        </a:rPr>
                        <a:t> processing provides resilience.</a:t>
                      </a:r>
                      <a:endParaRPr lang="en-US" sz="1050" dirty="0">
                        <a:effectLst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50" dirty="0">
                          <a:effectLst/>
                        </a:rPr>
                        <a:t>Different ways to transmit - plane, </a:t>
                      </a:r>
                      <a:r>
                        <a:rPr lang="en-US" sz="1050" dirty="0" err="1">
                          <a:effectLst/>
                        </a:rPr>
                        <a:t>sattelite</a:t>
                      </a:r>
                      <a:r>
                        <a:rPr lang="en-US" sz="1050" dirty="0">
                          <a:effectLst/>
                        </a:rPr>
                        <a:t>, Internet.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 err="1">
                          <a:effectLst/>
                        </a:rPr>
                        <a:t>GridFTP</a:t>
                      </a:r>
                      <a:r>
                        <a:rPr lang="en-US" sz="1050" dirty="0">
                          <a:effectLst/>
                        </a:rPr>
                        <a:t> to both DESY and NERSC.</a:t>
                      </a: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50" dirty="0">
                          <a:effectLst/>
                        </a:rPr>
                        <a:t>At least 4 copies of data in different locations: 1</a:t>
                      </a:r>
                      <a:r>
                        <a:rPr lang="en-US" sz="1050" baseline="0" dirty="0">
                          <a:effectLst/>
                        </a:rPr>
                        <a:t> copy</a:t>
                      </a:r>
                      <a:r>
                        <a:rPr lang="en-US" sz="1050" dirty="0">
                          <a:effectLst/>
                        </a:rPr>
                        <a:t> kept at the South Pole,</a:t>
                      </a:r>
                      <a:r>
                        <a:rPr lang="en-US" sz="1050" baseline="0" dirty="0">
                          <a:effectLst/>
                        </a:rPr>
                        <a:t> 1 each in UW, DESY and NERSC.</a:t>
                      </a:r>
                      <a:endParaRPr lang="en-US" sz="1050" dirty="0">
                        <a:effectLst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effectLst/>
                        </a:rPr>
                        <a:t>No formal SLA.</a:t>
                      </a:r>
                      <a:endParaRPr lang="en-US" sz="1050" dirty="0">
                        <a:effectLst/>
                      </a:endParaRPr>
                    </a:p>
                    <a:p>
                      <a:pPr rtl="0" fontAlgn="t"/>
                      <a:r>
                        <a:rPr lang="en-US" sz="1050" dirty="0">
                          <a:effectLst/>
                        </a:rPr>
                        <a:t>Varies based on the caching solution (e.g. </a:t>
                      </a:r>
                      <a:r>
                        <a:rPr lang="en-US" sz="1050" dirty="0" err="1">
                          <a:effectLst/>
                        </a:rPr>
                        <a:t>xrootd</a:t>
                      </a:r>
                      <a:r>
                        <a:rPr lang="en-US" sz="1050" dirty="0">
                          <a:effectLst/>
                        </a:rPr>
                        <a:t>).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xmlns="" val="1049028072"/>
                  </a:ext>
                </a:extLst>
              </a:tr>
              <a:tr h="965650">
                <a:tc>
                  <a:txBody>
                    <a:bodyPr/>
                    <a:lstStyle/>
                    <a:p>
                      <a:r>
                        <a:rPr lang="en-US" sz="1600" dirty="0"/>
                        <a:t>LSST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Base Facility has a copy of data.</a:t>
                      </a:r>
                    </a:p>
                    <a:p>
                      <a:r>
                        <a:rPr lang="en-US" sz="1050" dirty="0"/>
                        <a:t>Significant buffering planned for anticipated network failures.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Multiple facilities do processing</a:t>
                      </a:r>
                      <a:r>
                        <a:rPr lang="en-US" sz="1050" baseline="0" dirty="0"/>
                        <a:t> of different types.</a:t>
                      </a:r>
                    </a:p>
                    <a:p>
                      <a:r>
                        <a:rPr lang="en-US" sz="1050" baseline="0" dirty="0"/>
                        <a:t>No failover or redundant processing capabilities.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50" dirty="0">
                          <a:effectLst/>
                        </a:rPr>
                        <a:t>Redundant connection from BASE to NCSA.</a:t>
                      </a:r>
                    </a:p>
                    <a:p>
                      <a:pPr rtl="0" fontAlgn="t"/>
                      <a:r>
                        <a:rPr lang="en-US" sz="1050" dirty="0">
                          <a:effectLst/>
                        </a:rPr>
                        <a:t>Protection against</a:t>
                      </a:r>
                      <a:r>
                        <a:rPr lang="en-US" sz="1050" baseline="0" dirty="0">
                          <a:effectLst/>
                        </a:rPr>
                        <a:t> network failures for Summit to Base and from Base to NCSA</a:t>
                      </a:r>
                      <a:endParaRPr lang="en-US" sz="1050" dirty="0">
                        <a:effectLst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50" dirty="0">
                          <a:effectLst/>
                        </a:rPr>
                        <a:t>3 copies of data</a:t>
                      </a:r>
                      <a:r>
                        <a:rPr lang="en-US" sz="1050" baseline="0" dirty="0">
                          <a:effectLst/>
                        </a:rPr>
                        <a:t> reside </a:t>
                      </a:r>
                      <a:r>
                        <a:rPr lang="en-US" sz="1050" dirty="0">
                          <a:effectLst/>
                        </a:rPr>
                        <a:t>in different places:</a:t>
                      </a:r>
                      <a:r>
                        <a:rPr lang="en-US" sz="1050" baseline="0" dirty="0">
                          <a:effectLst/>
                        </a:rPr>
                        <a:t> Base facility in Chile, NCSA, CC-IN2P3 (France)</a:t>
                      </a:r>
                      <a:endParaRPr lang="en-US" sz="1050" dirty="0">
                        <a:effectLst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050" dirty="0">
                          <a:effectLst/>
                        </a:rPr>
                        <a:t>Different means of access including different Data Access Centers, via web, via APIs.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</a:rPr>
                        <a:t>Availability guarantees?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SLA?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xmlns="" val="3500437723"/>
                  </a:ext>
                </a:extLst>
              </a:tr>
              <a:tr h="747257">
                <a:tc>
                  <a:txBody>
                    <a:bodyPr/>
                    <a:lstStyle/>
                    <a:p>
                      <a:r>
                        <a:rPr lang="en-US" sz="1600" dirty="0"/>
                        <a:t>Strategies for LFs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Caching/buffering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Backup copies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Replace with a spare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50" dirty="0"/>
                        <a:t>Failover compute sites?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Plans for failover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Redundant connections</a:t>
                      </a:r>
                    </a:p>
                  </a:txBody>
                  <a:tcPr marL="28575" marR="28575" marT="19050" marB="1905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Data replication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Backup services</a:t>
                      </a:r>
                    </a:p>
                    <a:p>
                      <a:pPr rtl="0" fontAlgn="t"/>
                      <a:endParaRPr lang="en-US" sz="1050" dirty="0">
                        <a:effectLst/>
                      </a:endParaRPr>
                    </a:p>
                  </a:txBody>
                  <a:tcPr marL="28575" marR="28575" marT="19050" marB="1905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Automatic failovers for data access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dirty="0"/>
                        <a:t>Multiple</a:t>
                      </a:r>
                      <a:r>
                        <a:rPr lang="en-US" sz="1050" baseline="0" dirty="0"/>
                        <a:t> data access points</a:t>
                      </a:r>
                      <a:endParaRPr lang="en-US" sz="1050" dirty="0"/>
                    </a:p>
                  </a:txBody>
                  <a:tcPr marL="28575" marR="28575" marT="19050" marB="1905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0326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215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451" y="901290"/>
            <a:ext cx="11210891" cy="49689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Cross-cutting finding: </a:t>
            </a:r>
            <a:r>
              <a:rPr lang="en-US" sz="2000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Although some DR strategies exist across some stages of the </a:t>
            </a:r>
            <a:r>
              <a:rPr lang="en-US" sz="2000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DLC </a:t>
            </a:r>
            <a:r>
              <a:rPr lang="en-US" sz="2000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for some LFs, DR hasn’t been taken into account to the fullest extent it warrants when designing the CI architecture for LFs.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4245B"/>
                </a:solidFill>
              </a:rPr>
              <a:t>There is a need for some careful consideration of </a:t>
            </a:r>
            <a:r>
              <a:rPr lang="en-US" sz="2000" b="1" dirty="0">
                <a:solidFill>
                  <a:srgbClr val="14245B"/>
                </a:solidFill>
              </a:rPr>
              <a:t>requirement analysis and planning for DR </a:t>
            </a:r>
            <a:r>
              <a:rPr lang="en-US" sz="2000" dirty="0">
                <a:solidFill>
                  <a:srgbClr val="14245B"/>
                </a:solidFill>
              </a:rPr>
              <a:t>as an effective process to be followed </a:t>
            </a:r>
            <a:r>
              <a:rPr lang="en-US" sz="2000" b="1" dirty="0">
                <a:solidFill>
                  <a:srgbClr val="14245B"/>
                </a:solidFill>
              </a:rPr>
              <a:t>before and after </a:t>
            </a:r>
            <a:r>
              <a:rPr lang="en-US" sz="2000" dirty="0">
                <a:solidFill>
                  <a:srgbClr val="14245B"/>
                </a:solidFill>
              </a:rPr>
              <a:t>a possible disaster.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14245B"/>
                </a:solidFill>
              </a:rPr>
              <a:t>Developing an </a:t>
            </a:r>
            <a:r>
              <a:rPr lang="en-US" sz="2000" dirty="0">
                <a:solidFill>
                  <a:srgbClr val="14245B"/>
                </a:solidFill>
              </a:rPr>
              <a:t>effective processes guide for planning for Disaster Recovery for LFs</a:t>
            </a:r>
          </a:p>
          <a:p>
            <a:pPr lvl="1">
              <a:lnSpc>
                <a:spcPct val="100000"/>
              </a:lnSpc>
            </a:pPr>
            <a:r>
              <a:rPr lang="en-US" sz="1600" b="1" dirty="0" smtClean="0">
                <a:solidFill>
                  <a:srgbClr val="14245B"/>
                </a:solidFill>
              </a:rPr>
              <a:t>DR </a:t>
            </a:r>
            <a:r>
              <a:rPr lang="en-US" sz="1600" b="1" dirty="0">
                <a:solidFill>
                  <a:srgbClr val="14245B"/>
                </a:solidFill>
              </a:rPr>
              <a:t>Planning Phase template </a:t>
            </a:r>
            <a:r>
              <a:rPr lang="en-US" sz="1600" dirty="0">
                <a:solidFill>
                  <a:srgbClr val="14245B"/>
                </a:solidFill>
              </a:rPr>
              <a:t>that Large Facilities can follow for planning for Disaster Recovery.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14245B"/>
                </a:solidFill>
              </a:rPr>
              <a:t>Based on </a:t>
            </a:r>
            <a:r>
              <a:rPr lang="en-US" sz="1600" dirty="0" smtClean="0">
                <a:solidFill>
                  <a:srgbClr val="14245B"/>
                </a:solidFill>
              </a:rPr>
              <a:t>federal </a:t>
            </a:r>
            <a:r>
              <a:rPr lang="en-US" sz="1600" dirty="0">
                <a:solidFill>
                  <a:srgbClr val="14245B"/>
                </a:solidFill>
              </a:rPr>
              <a:t>guidance for developing an </a:t>
            </a:r>
            <a:r>
              <a:rPr lang="en-US" sz="1600" i="1" dirty="0">
                <a:solidFill>
                  <a:srgbClr val="14245B"/>
                </a:solidFill>
              </a:rPr>
              <a:t>Information System Contingency Plan (ISCP) </a:t>
            </a:r>
            <a:r>
              <a:rPr lang="en-US" sz="1600" dirty="0">
                <a:solidFill>
                  <a:srgbClr val="14245B"/>
                </a:solidFill>
              </a:rPr>
              <a:t>after doing a thorough </a:t>
            </a:r>
            <a:r>
              <a:rPr lang="en-US" sz="1600" i="1" dirty="0">
                <a:solidFill>
                  <a:srgbClr val="14245B"/>
                </a:solidFill>
              </a:rPr>
              <a:t>Business Impact Assessment (BIA) </a:t>
            </a:r>
            <a:r>
              <a:rPr lang="mr-IN" sz="1600" i="1" dirty="0">
                <a:solidFill>
                  <a:srgbClr val="14245B"/>
                </a:solidFill>
              </a:rPr>
              <a:t>–</a:t>
            </a:r>
            <a:r>
              <a:rPr lang="en-US" sz="1600" i="1" dirty="0">
                <a:solidFill>
                  <a:srgbClr val="14245B"/>
                </a:solidFill>
              </a:rPr>
              <a:t> </a:t>
            </a:r>
            <a:r>
              <a:rPr lang="en-US" sz="1600" b="1" dirty="0">
                <a:solidFill>
                  <a:srgbClr val="14245B"/>
                </a:solidFill>
              </a:rPr>
              <a:t>NIST 800-34r1</a:t>
            </a:r>
            <a:r>
              <a:rPr lang="en-US" sz="1600" dirty="0">
                <a:solidFill>
                  <a:srgbClr val="14245B"/>
                </a:solidFill>
              </a:rPr>
              <a:t> (</a:t>
            </a:r>
            <a:r>
              <a:rPr lang="en-US" sz="1600" dirty="0">
                <a:solidFill>
                  <a:srgbClr val="14245B"/>
                </a:solidFill>
                <a:hlinkClick r:id="rId3"/>
              </a:rPr>
              <a:t>https://nvlpubs.nist.gov/nistpubs/legacy/sp/nistspecialpublication800-34r1.pdf</a:t>
            </a:r>
            <a:r>
              <a:rPr lang="en-US" sz="1600" dirty="0">
                <a:solidFill>
                  <a:srgbClr val="14245B"/>
                </a:solidFill>
              </a:rPr>
              <a:t>)</a:t>
            </a:r>
            <a:endParaRPr lang="en-US" sz="1600" b="1" dirty="0">
              <a:solidFill>
                <a:srgbClr val="14245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5057422" y="130832"/>
            <a:ext cx="5971096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>
                <a:solidFill>
                  <a:srgbClr val="73B01E"/>
                </a:solidFill>
                <a:latin typeface="Century Gothic"/>
                <a:ea typeface="Century Gothic"/>
              </a:rPr>
              <a:t>Disaster </a:t>
            </a:r>
            <a:r>
              <a:rPr lang="en-US" sz="2200" smtClean="0">
                <a:solidFill>
                  <a:srgbClr val="73B01E"/>
                </a:solidFill>
                <a:latin typeface="Century Gothic"/>
                <a:ea typeface="Century Gothic"/>
              </a:rPr>
              <a:t>Recovery (DR) 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Effective Processes</a:t>
            </a:r>
          </a:p>
        </p:txBody>
      </p:sp>
    </p:spTree>
    <p:extLst>
      <p:ext uri="{BB962C8B-B14F-4D97-AF65-F5344CB8AC3E}">
        <p14:creationId xmlns:p14="http://schemas.microsoft.com/office/powerpoint/2010/main" val="181508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7813" y="896173"/>
            <a:ext cx="11788271" cy="49453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Information System Contingency Planning (ISCP) major steps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Overview: </a:t>
            </a:r>
            <a:r>
              <a:rPr lang="en-US" sz="1800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Top-level view of CI DR needs of the LF and serves as a summary and context.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Conduct Business Impact Analysis (BIA)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Mission, data life cycle, and recovery criticality: </a:t>
            </a:r>
            <a:r>
              <a:rPr lang="en-US" sz="1600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CI for the entire data life cycle is identified and impact of disruption to those systems is determined along with </a:t>
            </a:r>
            <a:r>
              <a:rPr lang="en-US" sz="1600" b="1" i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outage impacts </a:t>
            </a:r>
            <a:r>
              <a:rPr lang="en-US" sz="1600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and </a:t>
            </a:r>
            <a:r>
              <a:rPr lang="en-US" sz="1600" b="1" i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estimated downtimes</a:t>
            </a:r>
            <a:r>
              <a:rPr lang="en-US" sz="1600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.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Resource requirements: </a:t>
            </a:r>
            <a:r>
              <a:rPr lang="en-US" sz="1600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Thorough evaluation of resources required to restore systems and processes supporting the data life cycle and related interdependencies.</a:t>
            </a:r>
          </a:p>
          <a:p>
            <a:pPr lvl="2">
              <a:lnSpc>
                <a:spcPct val="100000"/>
              </a:lnSpc>
            </a:pPr>
            <a:r>
              <a:rPr lang="en-US" sz="16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Recovery priorities for system resources: </a:t>
            </a:r>
            <a:r>
              <a:rPr lang="en-US" sz="1600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Link system resources to critical mission and business processes for LFs and establish priority levels for sequencing recovery activities and resources.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Create Contingency Strategies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(a) Backup and Recovery; (b) Backup methods and Offsite Storage; (c)Alternate Sites; (d) Equipment Replacement; (e) Cost Considerations; (f) Roles and Responsibilities; )g) Plan testing, training and exercises</a:t>
            </a:r>
            <a:endParaRPr lang="en-US" sz="1600" dirty="0">
              <a:solidFill>
                <a:srgbClr val="14245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Disaster Recovery Effective Processes: ISCP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1301" y="5195236"/>
            <a:ext cx="10341293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 have created example DR Planning Phase templates for </a:t>
            </a:r>
            <a:r>
              <a:rPr lang="en-US" dirty="0" smtClean="0"/>
              <a:t>NEON and </a:t>
            </a:r>
            <a:r>
              <a:rPr lang="en-US" dirty="0" err="1" smtClean="0"/>
              <a:t>IceCube</a:t>
            </a:r>
            <a:r>
              <a:rPr lang="en-US" dirty="0" smtClean="0"/>
              <a:t> and </a:t>
            </a:r>
          </a:p>
          <a:p>
            <a:r>
              <a:rPr lang="en-US" dirty="0" smtClean="0"/>
              <a:t>engaged </a:t>
            </a:r>
            <a:r>
              <a:rPr lang="en-US" dirty="0"/>
              <a:t>with them to validate and refine the template</a:t>
            </a:r>
            <a:r>
              <a:rPr lang="en-US" dirty="0" smtClean="0"/>
              <a:t>. We plan to engage with other LFs.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40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39143" y="2856904"/>
            <a:ext cx="7132320" cy="41950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DR Planning case study </a:t>
            </a:r>
            <a:r>
              <a:rPr lang="mr-IN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–</a:t>
            </a:r>
            <a:r>
              <a:rPr lang="en-US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 </a:t>
            </a:r>
            <a:r>
              <a:rPr lang="en-US" sz="2400" b="1" dirty="0" err="1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IceCube</a:t>
            </a:r>
            <a:r>
              <a:rPr lang="en-US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 LF</a:t>
            </a:r>
            <a:endParaRPr lang="en-US" sz="2400" b="1" dirty="0">
              <a:solidFill>
                <a:srgbClr val="14245B"/>
              </a:solidFill>
              <a:uFill>
                <a:solidFill>
                  <a:srgbClr val="FFC000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Disaster Recovery (DR)</a:t>
            </a:r>
          </a:p>
        </p:txBody>
      </p:sp>
    </p:spTree>
    <p:extLst>
      <p:ext uri="{BB962C8B-B14F-4D97-AF65-F5344CB8AC3E}">
        <p14:creationId xmlns:p14="http://schemas.microsoft.com/office/powerpoint/2010/main" val="663197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6704" y="845224"/>
            <a:ext cx="11210891" cy="4195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Mission and data life cycle example </a:t>
            </a:r>
            <a:r>
              <a:rPr lang="en-US" sz="18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(</a:t>
            </a:r>
            <a:r>
              <a:rPr lang="en-US" sz="1800" b="1" dirty="0" err="1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IceCube</a:t>
            </a:r>
            <a:r>
              <a:rPr lang="en-US" sz="18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)</a:t>
            </a:r>
            <a:endParaRPr lang="en-US" sz="1800" b="1" dirty="0">
              <a:solidFill>
                <a:srgbClr val="14245B"/>
              </a:solidFill>
              <a:uFill>
                <a:solidFill>
                  <a:srgbClr val="FFC000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DR Effective Processes: BIA: Mission, DLC, Criticality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7853"/>
              </p:ext>
            </p:extLst>
          </p:nvPr>
        </p:nvGraphicFramePr>
        <p:xfrm>
          <a:off x="333280" y="1276925"/>
          <a:ext cx="11652804" cy="4571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28927"/>
                <a:gridCol w="6923877"/>
              </a:tblGrid>
              <a:tr h="27554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b="1" dirty="0">
                          <a:effectLst/>
                        </a:rPr>
                        <a:t>Mission/Business Process</a:t>
                      </a:r>
                      <a:endParaRPr lang="en-US" sz="18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800" b="1" dirty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</a:tr>
              <a:tr h="4488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Collect observational data for scientific inquiry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Operate an array of photodetectors buried in a cubic kilometer of ice at the south pole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</a:tr>
              <a:tr h="11349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Ingest data from sensors for further use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</a:rPr>
                        <a:t>Operate networks at the south pole, satellite and physical data transport to UW-Madison, and bulk internet transfer to DESY-ZN and to NERSC (National Energy Research Scientific Computing Center). Notification of neutrino events to worldwide observatories, both radio and </a:t>
                      </a:r>
                      <a:r>
                        <a:rPr lang="en-US" sz="1400" dirty="0" smtClean="0">
                          <a:effectLst/>
                        </a:rPr>
                        <a:t>optical.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</a:tr>
              <a:tr h="478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Process data for QA, events, and production of private and public datasets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</a:rPr>
                        <a:t>Operate clusters of computers to analyze data for interesting events, QA, and calibration. Data reduction for low bandwidth satellite link.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</a:tr>
              <a:tr h="478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Archive data for future use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</a:rPr>
                        <a:t>Operate a curated repository of collected and processed data redundantly copied across three </a:t>
                      </a:r>
                      <a:r>
                        <a:rPr lang="en-US" sz="1400" dirty="0" smtClean="0">
                          <a:effectLst/>
                        </a:rPr>
                        <a:t>institutions.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</a:tr>
              <a:tr h="16490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Disseminate data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</a:rPr>
                        <a:t>Provide </a:t>
                      </a:r>
                      <a:r>
                        <a:rPr lang="en-US" sz="1400" b="1" dirty="0">
                          <a:effectLst/>
                        </a:rPr>
                        <a:t>alerts</a:t>
                      </a:r>
                      <a:r>
                        <a:rPr lang="en-US" sz="1400" dirty="0">
                          <a:effectLst/>
                        </a:rPr>
                        <a:t> for interesting astrophysical events, i.e. during L1 analysis, if an event of interest is detected, an alert is sent out immediately.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</a:rPr>
                        <a:t>Operate an access portal to support querying the collection and accessing the stored and/or computed results. Provide well documented access methods and ensure that access methods can be added into the far future as needed. 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9725" marR="6664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175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400" y="869608"/>
            <a:ext cx="11210891" cy="4195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Recovery Criticality </a:t>
            </a:r>
            <a:r>
              <a:rPr lang="mr-IN" sz="18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–</a:t>
            </a:r>
            <a:r>
              <a:rPr lang="en-US" sz="18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 Outage Impacts </a:t>
            </a:r>
            <a:r>
              <a:rPr lang="en-US" sz="18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example (</a:t>
            </a:r>
            <a:r>
              <a:rPr lang="en-US" sz="1800" b="1" dirty="0" err="1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IceCube</a:t>
            </a:r>
            <a:r>
              <a:rPr lang="en-US" sz="18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)</a:t>
            </a:r>
            <a:endParaRPr lang="en-US" sz="1800" b="1" dirty="0">
              <a:solidFill>
                <a:srgbClr val="14245B"/>
              </a:solidFill>
              <a:uFill>
                <a:solidFill>
                  <a:srgbClr val="FFC000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DR Effective Processes: BIA: Mission, DLC, Criticality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64" y="3200794"/>
            <a:ext cx="21226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Impact category: </a:t>
            </a:r>
          </a:p>
          <a:p>
            <a:r>
              <a:rPr lang="en-US" sz="1400" dirty="0">
                <a:solidFill>
                  <a:srgbClr val="002060"/>
                </a:solidFill>
              </a:rPr>
              <a:t>{Severe, Moderate, Minimal}</a:t>
            </a:r>
            <a:endParaRPr lang="en-US" sz="1400" dirty="0">
              <a:solidFill>
                <a:srgbClr val="002060"/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834611"/>
            <a:ext cx="180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Outage Impacts</a:t>
            </a:r>
            <a:endParaRPr lang="en-US" sz="1600" b="1" dirty="0">
              <a:solidFill>
                <a:srgbClr val="002060"/>
              </a:solidFill>
              <a:latin typeface="Arial" charset="0"/>
              <a:ea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328203"/>
              </p:ext>
            </p:extLst>
          </p:nvPr>
        </p:nvGraphicFramePr>
        <p:xfrm>
          <a:off x="2165562" y="1280415"/>
          <a:ext cx="9820521" cy="46668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34376"/>
                <a:gridCol w="1535348"/>
                <a:gridCol w="1463231"/>
                <a:gridCol w="1465322"/>
                <a:gridCol w="1465322"/>
                <a:gridCol w="156922"/>
              </a:tblGrid>
              <a:tr h="240785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</a:rPr>
                        <a:t>Data Life Cycle Stage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</a:rPr>
                        <a:t>Impact Category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75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</a:rPr>
                        <a:t>Mission Impact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</a:rPr>
                        <a:t>Science Return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</a:rPr>
                        <a:t>Cost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</a:rPr>
                        <a:t>Impact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0" marR="0" marT="0" marB="0" anchor="ctr"/>
                </a:tc>
              </a:tr>
              <a:tr h="41218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Collect observational data for scientific inquiry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Severe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0" marR="0" marT="0" marB="0" anchor="ctr"/>
                </a:tc>
              </a:tr>
              <a:tr h="4260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>
                          <a:effectLst/>
                        </a:rPr>
                        <a:t>Ingest data from sensors for further use</a:t>
                      </a:r>
                      <a:endParaRPr lang="en-US" sz="1400" b="1" i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Moderate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0" marR="0" marT="0" marB="0" anchor="ctr"/>
                </a:tc>
              </a:tr>
              <a:tr h="6186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>
                          <a:effectLst/>
                        </a:rPr>
                        <a:t>Process Data for Multimessenger GCN Alerts</a:t>
                      </a:r>
                      <a:endParaRPr lang="en-US" sz="1400" b="1" i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0" marR="0" marT="0" marB="0" anchor="ctr"/>
                </a:tc>
              </a:tr>
              <a:tr h="6186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>
                          <a:effectLst/>
                        </a:rPr>
                        <a:t>Process data for QA, and production of private and public datasets</a:t>
                      </a:r>
                      <a:endParaRPr lang="en-US" sz="1400" b="1" i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Minimal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0" marR="0" marT="0" marB="0" anchor="ctr"/>
                </a:tc>
              </a:tr>
              <a:tr h="6186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>
                          <a:effectLst/>
                        </a:rPr>
                        <a:t>Archive data for future use</a:t>
                      </a:r>
                      <a:endParaRPr lang="en-US" sz="1400" b="1" i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0" marR="0" marT="0" marB="0" anchor="ctr"/>
                </a:tc>
              </a:tr>
              <a:tr h="6147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>
                          <a:effectLst/>
                        </a:rPr>
                        <a:t>Disseminate data - Alerts</a:t>
                      </a:r>
                      <a:endParaRPr lang="en-US" sz="1400" b="1" i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Minimal (short term)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Severe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0" marR="0" marT="0" marB="0" anchor="ctr"/>
                </a:tc>
              </a:tr>
              <a:tr h="40377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Disseminate data – Level 2+ processed products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Moderate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Minimal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Minimal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Moderate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27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9168" y="868158"/>
            <a:ext cx="11210891" cy="4195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Recovery Criticality </a:t>
            </a:r>
            <a:r>
              <a:rPr lang="mr-IN" sz="18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–</a:t>
            </a:r>
            <a:r>
              <a:rPr lang="en-US" sz="18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 Estimated Downtimes example (</a:t>
            </a:r>
            <a:r>
              <a:rPr lang="en-US" sz="1800" b="1" dirty="0" err="1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IceCube</a:t>
            </a:r>
            <a:r>
              <a:rPr lang="en-US" sz="18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)</a:t>
            </a:r>
            <a:endParaRPr lang="en-US" sz="1800" b="1" dirty="0">
              <a:solidFill>
                <a:srgbClr val="14245B"/>
              </a:solidFill>
              <a:uFill>
                <a:solidFill>
                  <a:srgbClr val="FFC000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DR Effective Processes: BIA: Mission, DLC, Criticality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80564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Estimated Downtime </a:t>
            </a:r>
            <a:endParaRPr lang="en-US" sz="1600" b="1" dirty="0">
              <a:solidFill>
                <a:srgbClr val="002060"/>
              </a:solidFill>
              <a:latin typeface="Arial" charset="0"/>
              <a:ea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6373"/>
            <a:ext cx="25122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002060"/>
                </a:solidFill>
              </a:rPr>
              <a:t>MTD</a:t>
            </a:r>
            <a:r>
              <a:rPr lang="en-US" sz="1300" dirty="0">
                <a:solidFill>
                  <a:srgbClr val="002060"/>
                </a:solidFill>
              </a:rPr>
              <a:t>: Maximum Tolerable </a:t>
            </a:r>
            <a:endParaRPr lang="en-US" sz="1300" dirty="0" smtClean="0">
              <a:solidFill>
                <a:srgbClr val="002060"/>
              </a:solidFill>
            </a:endParaRPr>
          </a:p>
          <a:p>
            <a:r>
              <a:rPr lang="en-US" sz="1300" dirty="0" smtClean="0">
                <a:solidFill>
                  <a:srgbClr val="002060"/>
                </a:solidFill>
              </a:rPr>
              <a:t>Downtime</a:t>
            </a:r>
            <a:endParaRPr lang="en-US" sz="1300" dirty="0">
              <a:solidFill>
                <a:srgbClr val="002060"/>
              </a:solidFill>
            </a:endParaRPr>
          </a:p>
          <a:p>
            <a:r>
              <a:rPr lang="en-US" sz="1300" b="1" dirty="0">
                <a:solidFill>
                  <a:srgbClr val="002060"/>
                </a:solidFill>
                <a:latin typeface="Arial" charset="0"/>
                <a:ea typeface="Arial" charset="0"/>
              </a:rPr>
              <a:t>RTO</a:t>
            </a:r>
            <a:r>
              <a:rPr lang="en-US" sz="1300" dirty="0">
                <a:solidFill>
                  <a:srgbClr val="002060"/>
                </a:solidFill>
                <a:latin typeface="Arial" charset="0"/>
                <a:ea typeface="Arial" charset="0"/>
              </a:rPr>
              <a:t>: Recovery Time Objective</a:t>
            </a:r>
          </a:p>
          <a:p>
            <a:r>
              <a:rPr lang="en-US" sz="1300" b="1" dirty="0">
                <a:solidFill>
                  <a:srgbClr val="002060"/>
                </a:solidFill>
                <a:latin typeface="Arial" charset="0"/>
                <a:ea typeface="Arial" charset="0"/>
              </a:rPr>
              <a:t>RPO</a:t>
            </a:r>
            <a:r>
              <a:rPr lang="en-US" sz="1300" dirty="0">
                <a:solidFill>
                  <a:srgbClr val="002060"/>
                </a:solidFill>
                <a:latin typeface="Arial" charset="0"/>
                <a:ea typeface="Arial" charset="0"/>
              </a:rPr>
              <a:t>: Recovery Point Objective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0133"/>
              </p:ext>
            </p:extLst>
          </p:nvPr>
        </p:nvGraphicFramePr>
        <p:xfrm>
          <a:off x="2634054" y="1287667"/>
          <a:ext cx="9352030" cy="4583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2475"/>
                <a:gridCol w="2177458"/>
                <a:gridCol w="1628912"/>
                <a:gridCol w="1903185"/>
              </a:tblGrid>
              <a:tr h="236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500" b="1" dirty="0">
                          <a:effectLst/>
                        </a:rPr>
                        <a:t>Data Lifecycle Stage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500" b="1">
                          <a:effectLst/>
                        </a:rPr>
                        <a:t>MTD</a:t>
                      </a:r>
                      <a:endParaRPr lang="en-US" sz="1500" b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500" b="1">
                          <a:effectLst/>
                        </a:rPr>
                        <a:t>RTO</a:t>
                      </a:r>
                      <a:endParaRPr lang="en-US" sz="1500" b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500" b="1" dirty="0">
                          <a:effectLst/>
                        </a:rPr>
                        <a:t>RPO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</a:tr>
              <a:tr h="7547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Collect sensor data for scientific inquiry – operation of the actual sensors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1 hour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1 hour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N/A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</a:tr>
              <a:tr h="1531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Ingest data from sensors for further use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Optical DOMs to IC Lab: 2 days;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IC Lab to South Pole Lab: 6 months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1 day from DOM;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1 month from lab to station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1 day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</a:tr>
              <a:tr h="104792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>
                          <a:effectLst/>
                        </a:rPr>
                        <a:t>Process data for QA, events, and production of private and public datasets</a:t>
                      </a:r>
                      <a:endParaRPr lang="en-US" sz="1400" b="1" i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Events: 1 hour;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All others: 1 month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Events: 30 minutes;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Others: 4 days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Equal to recovery time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</a:tr>
              <a:tr h="4956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>
                          <a:effectLst/>
                        </a:rPr>
                        <a:t>Archive sensor data for future use</a:t>
                      </a:r>
                      <a:endParaRPr lang="en-US" sz="1400" b="1" i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6 months w/ no loss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1 hr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1 day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</a:tr>
              <a:tr h="236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>
                          <a:effectLst/>
                        </a:rPr>
                        <a:t>Disseminate data - alerts</a:t>
                      </a:r>
                      <a:endParaRPr lang="en-US" sz="1400" b="1" i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6 hours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3 hours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None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</a:tr>
              <a:tr h="236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Dissemination – Level 2+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1 year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1 month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</a:rPr>
                        <a:t>1 day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98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280" y="942760"/>
            <a:ext cx="11210891" cy="4195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Resource requirements example </a:t>
            </a:r>
            <a:r>
              <a:rPr lang="en-US" sz="18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(</a:t>
            </a:r>
            <a:r>
              <a:rPr lang="en-US" sz="1800" b="1" dirty="0" err="1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IceCube</a:t>
            </a:r>
            <a:r>
              <a:rPr lang="en-US" sz="18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)</a:t>
            </a:r>
            <a:endParaRPr lang="en-US" sz="1800" b="1" dirty="0">
              <a:solidFill>
                <a:srgbClr val="14245B"/>
              </a:solidFill>
              <a:uFill>
                <a:solidFill>
                  <a:srgbClr val="FFC000"/>
                </a:solidFill>
              </a:uFill>
            </a:endParaRP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For each step in the Data Lifecycle and the identified level of recovery criticality, describe resources used for day-to-day operation and the resources needed for recovery in the event of an outage. </a:t>
            </a:r>
            <a:endParaRPr lang="en-US" sz="1400" b="1" dirty="0">
              <a:solidFill>
                <a:srgbClr val="14245B"/>
              </a:solidFill>
              <a:uFill>
                <a:solidFill>
                  <a:srgbClr val="FFC000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DR Effective Processes: BIA: Resource Requirements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0779"/>
              </p:ext>
            </p:extLst>
          </p:nvPr>
        </p:nvGraphicFramePr>
        <p:xfrm>
          <a:off x="333280" y="1809053"/>
          <a:ext cx="11748990" cy="40778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7813"/>
                <a:gridCol w="3064847"/>
                <a:gridCol w="3916330"/>
              </a:tblGrid>
              <a:tr h="38177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</a:rPr>
                        <a:t>System Resource/Component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effectLst/>
                        </a:rPr>
                        <a:t>Platform/OS/Version</a:t>
                      </a:r>
                      <a:r>
                        <a:rPr lang="en-US" sz="1500" b="1" baseline="0" dirty="0" smtClean="0">
                          <a:effectLst/>
                        </a:rPr>
                        <a:t> </a:t>
                      </a:r>
                      <a:r>
                        <a:rPr lang="en-US" sz="1500" b="1" dirty="0" smtClean="0">
                          <a:effectLst/>
                        </a:rPr>
                        <a:t>(as </a:t>
                      </a:r>
                      <a:r>
                        <a:rPr lang="en-US" sz="1500" b="1" dirty="0">
                          <a:effectLst/>
                        </a:rPr>
                        <a:t>applicable)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</a:rPr>
                        <a:t>Description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</a:tr>
              <a:tr h="4934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Collect observational data for scientific inquiry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DOMs (custom)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Sensors buried in the ice. Also power, IceCube Laboratory Facilities, staff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</a:tr>
              <a:tr h="9869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>
                          <a:effectLst/>
                        </a:rPr>
                        <a:t>Ingest data from sensors for further use</a:t>
                      </a:r>
                      <a:endParaRPr lang="en-US" sz="1400" b="1" i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 communication to DOMs, network to South Pole Station, rest of world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Communications from DOMs, network to South Pole station, satellite and sneakernet to rest of world. JADE software for archive and distribution worldwide.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</a:tr>
              <a:tr h="11514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>
                          <a:effectLst/>
                        </a:rPr>
                        <a:t>Process data for QA and for computed results</a:t>
                      </a:r>
                      <a:endParaRPr lang="en-US" sz="1400" b="1" i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Server clusters, other CPU/GPU resources, HTCondor compute middleware, data distribution software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Datacenters at IceCube Lab and South Pole Station with special challenges. Data centers at UW-Madison, DESY, and NERSC. Distributed computing on OSG, XSEDE, DOE resources.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</a:tr>
              <a:tr h="3319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>
                          <a:effectLst/>
                        </a:rPr>
                        <a:t>Archive sensor data for future use</a:t>
                      </a:r>
                      <a:endParaRPr lang="en-US" sz="1400" b="1" i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JADE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Long term archive and archive management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</a:tr>
              <a:tr h="4934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Disseminate data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Web servers, data access/distribution middleware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Public-facing Portal, other data distribution methods (</a:t>
                      </a:r>
                      <a:r>
                        <a:rPr lang="en-US" sz="1400" dirty="0" err="1">
                          <a:effectLst/>
                        </a:rPr>
                        <a:t>xrootd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ceph</a:t>
                      </a:r>
                      <a:r>
                        <a:rPr lang="en-US" sz="1400" dirty="0">
                          <a:effectLst/>
                        </a:rPr>
                        <a:t> etc.)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72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3280" y="942760"/>
            <a:ext cx="11210891" cy="4195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Recovery priorities example </a:t>
            </a:r>
            <a:r>
              <a:rPr lang="en-US" sz="18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(</a:t>
            </a:r>
            <a:r>
              <a:rPr lang="en-US" sz="1800" b="1" dirty="0" err="1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IceCube</a:t>
            </a:r>
            <a:r>
              <a:rPr lang="en-US" sz="18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)</a:t>
            </a:r>
            <a:endParaRPr lang="en-US" sz="1800" b="1" dirty="0">
              <a:solidFill>
                <a:srgbClr val="14245B"/>
              </a:solidFill>
              <a:uFill>
                <a:solidFill>
                  <a:srgbClr val="FFC000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DR Effective Processes: BIA: Recovery Priorities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612734"/>
              </p:ext>
            </p:extLst>
          </p:nvPr>
        </p:nvGraphicFramePr>
        <p:xfrm>
          <a:off x="1098295" y="1529620"/>
          <a:ext cx="10003963" cy="41396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4977"/>
                <a:gridCol w="3159146"/>
                <a:gridCol w="4319840"/>
              </a:tblGrid>
              <a:tr h="5145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500" b="1" dirty="0">
                          <a:effectLst/>
                        </a:rPr>
                        <a:t>Priority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500" b="1">
                          <a:effectLst/>
                        </a:rPr>
                        <a:t>System Resource/Component</a:t>
                      </a:r>
                      <a:endParaRPr lang="en-US" sz="1500" b="1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500" b="1" dirty="0">
                          <a:effectLst/>
                        </a:rPr>
                        <a:t>Recovery Time Objective</a:t>
                      </a:r>
                      <a:endParaRPr lang="en-US" sz="1500" b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</a:tr>
              <a:tr h="78346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Collect environmental data for scientific inquiry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83210" algn="l"/>
                        </a:tabLst>
                      </a:pPr>
                      <a:r>
                        <a:rPr lang="en-US" sz="1400">
                          <a:effectLst/>
                        </a:rPr>
                        <a:t>1 hour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</a:tr>
              <a:tr h="78346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Ingest data from sensors for further use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83210" algn="l"/>
                        </a:tabLst>
                      </a:pPr>
                      <a:r>
                        <a:rPr lang="en-US" sz="1400">
                          <a:effectLst/>
                        </a:rPr>
                        <a:t>Optical DOMs to IC Lab: 1 day;</a:t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>IC Lab to South Pole Lab: 2 months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</a:tr>
              <a:tr h="78346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Process data for QA and for intermediate results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Events: 30 minutes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83210" algn="l"/>
                        </a:tabLst>
                      </a:pPr>
                      <a:r>
                        <a:rPr lang="en-US" sz="1400">
                          <a:effectLst/>
                        </a:rPr>
                        <a:t>Others: 4 days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</a:tr>
              <a:tr h="5145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Archive sensor data for future use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83210" algn="l"/>
                        </a:tabLst>
                      </a:pPr>
                      <a:r>
                        <a:rPr lang="en-US" sz="1400">
                          <a:effectLst/>
                        </a:rPr>
                        <a:t>1 hour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</a:tr>
              <a:tr h="5145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Disseminate data – Level 2+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83210" algn="l"/>
                        </a:tabLst>
                      </a:pPr>
                      <a:r>
                        <a:rPr lang="en-US" sz="1400">
                          <a:effectLst/>
                        </a:rPr>
                        <a:t>1 month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</a:tr>
              <a:tr h="2456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effectLst/>
                        </a:rPr>
                        <a:t>Disseminate Alerts</a:t>
                      </a:r>
                      <a:endParaRPr lang="en-US" sz="1400" b="1" i="1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283210" algn="l"/>
                        </a:tabLst>
                      </a:pPr>
                      <a:r>
                        <a:rPr lang="en-US" sz="1400" dirty="0">
                          <a:effectLst/>
                        </a:rPr>
                        <a:t>3 hours</a:t>
                      </a:r>
                      <a:endParaRPr lang="en-US" sz="14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1755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018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 idx="4294967295"/>
          </p:nvPr>
        </p:nvSpPr>
        <p:spPr>
          <a:xfrm>
            <a:off x="649109" y="1544546"/>
            <a:ext cx="11410803" cy="568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01E"/>
              </a:buClr>
              <a:buSzPts val="2200"/>
              <a:buFont typeface="Century Gothic"/>
              <a:buNone/>
            </a:pPr>
            <a:r>
              <a:rPr lang="en-US" sz="2200" b="1">
                <a:solidFill>
                  <a:srgbClr val="73B01E"/>
                </a:solidFill>
              </a:rPr>
              <a:t>Develop a model and a plan for a Cyberinfrastructure Center of Excellence</a:t>
            </a:r>
            <a:r>
              <a:rPr lang="en-US" sz="2200" b="1">
                <a:solidFill>
                  <a:schemeClr val="accent1"/>
                </a:solidFill>
              </a:rPr>
              <a:t> </a:t>
            </a:r>
            <a:br>
              <a:rPr lang="en-US" sz="2200" b="1">
                <a:solidFill>
                  <a:schemeClr val="accent1"/>
                </a:solidFill>
              </a:rPr>
            </a:br>
            <a:r>
              <a:rPr lang="en-US" sz="2200" b="1">
                <a:solidFill>
                  <a:schemeClr val="accent1"/>
                </a:solidFill>
              </a:rPr>
              <a:t> </a:t>
            </a:r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body" idx="4294967295"/>
          </p:nvPr>
        </p:nvSpPr>
        <p:spPr>
          <a:xfrm>
            <a:off x="523053" y="1988560"/>
            <a:ext cx="11362359" cy="3644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45B"/>
              </a:buClr>
              <a:buSzPts val="2000"/>
              <a:buChar char="•"/>
            </a:pPr>
            <a:r>
              <a:rPr lang="en-US" sz="2000" dirty="0">
                <a:solidFill>
                  <a:srgbClr val="14245B"/>
                </a:solidFill>
              </a:rPr>
              <a:t>Platform for knowledge sharing and community building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45B"/>
              </a:buClr>
              <a:buSzPts val="2000"/>
              <a:buChar char="•"/>
            </a:pPr>
            <a:r>
              <a:rPr lang="en-US" sz="2000" dirty="0">
                <a:solidFill>
                  <a:srgbClr val="14245B"/>
                </a:solidFill>
              </a:rPr>
              <a:t>Key partner for the establishment and improvement of Large Facilities with advanced </a:t>
            </a:r>
            <a:br>
              <a:rPr lang="en-US" sz="2000" dirty="0">
                <a:solidFill>
                  <a:srgbClr val="14245B"/>
                </a:solidFill>
              </a:rPr>
            </a:br>
            <a:r>
              <a:rPr lang="en-US" sz="2000" dirty="0">
                <a:solidFill>
                  <a:srgbClr val="14245B"/>
                </a:solidFill>
              </a:rPr>
              <a:t>CI architecture designs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45B"/>
              </a:buClr>
              <a:buSzPts val="2000"/>
              <a:buChar char="•"/>
            </a:pPr>
            <a:r>
              <a:rPr lang="en-US" sz="2000" dirty="0">
                <a:solidFill>
                  <a:srgbClr val="14245B"/>
                </a:solidFill>
              </a:rPr>
              <a:t>Grounded in re-use of dependable CI tools and solutions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45B"/>
              </a:buClr>
              <a:buSzPts val="2000"/>
              <a:buChar char="•"/>
            </a:pPr>
            <a:r>
              <a:rPr lang="en-US" sz="2000" dirty="0">
                <a:solidFill>
                  <a:srgbClr val="14245B"/>
                </a:solidFill>
              </a:rPr>
              <a:t>Forum for discussions about CI sustainability and workforce development and training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45B"/>
              </a:buClr>
              <a:buSzPts val="2000"/>
              <a:buChar char="•"/>
            </a:pPr>
            <a:r>
              <a:rPr lang="en-US" sz="2000" dirty="0">
                <a:solidFill>
                  <a:srgbClr val="14245B"/>
                </a:solidFill>
              </a:rPr>
              <a:t>Pilot a study for a CI </a:t>
            </a:r>
            <a:r>
              <a:rPr lang="en-US" sz="2000" dirty="0" err="1">
                <a:solidFill>
                  <a:srgbClr val="14245B"/>
                </a:solidFill>
              </a:rPr>
              <a:t>CoE</a:t>
            </a:r>
            <a:r>
              <a:rPr lang="en-US" sz="2000" dirty="0">
                <a:solidFill>
                  <a:srgbClr val="14245B"/>
                </a:solidFill>
              </a:rPr>
              <a:t> through close engagement with NEON and further engagement with other LFs and large CI projects.</a:t>
            </a:r>
            <a:endParaRPr dirty="0"/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2259" y="204839"/>
            <a:ext cx="883825" cy="88793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2908710" y="130832"/>
            <a:ext cx="8119807" cy="96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r">
              <a:lnSpc>
                <a:spcPct val="90000"/>
              </a:lnSpc>
              <a:buClr>
                <a:srgbClr val="73B01E"/>
              </a:buClr>
              <a:buSzPts val="2200"/>
            </a:pPr>
            <a:r>
              <a:rPr lang="en-US" sz="2200" b="1" dirty="0">
                <a:solidFill>
                  <a:srgbClr val="73B01E"/>
                </a:solidFill>
                <a:ea typeface="Century Gothic"/>
                <a:cs typeface="Century Gothic"/>
                <a:sym typeface="Century Gothic"/>
              </a:rPr>
              <a:t>CI </a:t>
            </a:r>
            <a:r>
              <a:rPr lang="en-US" sz="2200" b="1" dirty="0" err="1">
                <a:solidFill>
                  <a:srgbClr val="73B01E"/>
                </a:solidFill>
                <a:ea typeface="Century Gothic"/>
                <a:cs typeface="Century Gothic"/>
                <a:sym typeface="Century Gothic"/>
              </a:rPr>
              <a:t>CoE</a:t>
            </a:r>
            <a:r>
              <a:rPr lang="en-US" sz="2200" b="1" dirty="0">
                <a:solidFill>
                  <a:srgbClr val="73B01E"/>
                </a:solidFill>
                <a:ea typeface="Century Gothic"/>
                <a:cs typeface="Century Gothic"/>
                <a:sym typeface="Century Gothic"/>
              </a:rPr>
              <a:t> Pilot </a:t>
            </a:r>
            <a:r>
              <a:rPr lang="en-US" sz="2200" b="1" dirty="0" smtClean="0">
                <a:solidFill>
                  <a:srgbClr val="73B0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 </a:t>
            </a:r>
            <a:r>
              <a:rPr lang="en-US" sz="2200" b="1" dirty="0">
                <a:solidFill>
                  <a:srgbClr val="73B0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Goals</a:t>
            </a:r>
            <a:endParaRPr dirty="0"/>
          </a:p>
        </p:txBody>
      </p:sp>
      <p:sp>
        <p:nvSpPr>
          <p:cNvPr id="156" name="Google Shape;156;p5"/>
          <p:cNvSpPr/>
          <p:nvPr/>
        </p:nvSpPr>
        <p:spPr>
          <a:xfrm>
            <a:off x="9932406" y="1086707"/>
            <a:ext cx="23911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3B01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Award #1842042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479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Data Life 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Cycle and DR Planning: Lessons Learned</a:t>
            </a:r>
            <a:endParaRPr lang="en-US" sz="2200" dirty="0">
              <a:solidFill>
                <a:srgbClr val="73B01E"/>
              </a:solidFill>
              <a:latin typeface="Century Gothic"/>
              <a:ea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373A47-1CDD-254E-9260-86579766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64" y="946015"/>
            <a:ext cx="11533632" cy="493776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</a:rPr>
              <a:t>DLC is </a:t>
            </a:r>
            <a:r>
              <a:rPr lang="en-US" sz="2000" b="1" dirty="0" smtClean="0">
                <a:solidFill>
                  <a:srgbClr val="002060"/>
                </a:solidFill>
              </a:rPr>
              <a:t>ONE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>
                <a:solidFill>
                  <a:srgbClr val="002060"/>
                </a:solidFill>
              </a:rPr>
              <a:t>way to </a:t>
            </a:r>
            <a:r>
              <a:rPr lang="en-US" sz="2000" b="1" dirty="0" smtClean="0">
                <a:solidFill>
                  <a:srgbClr val="002060"/>
                </a:solidFill>
              </a:rPr>
              <a:t>learn, </a:t>
            </a:r>
            <a:r>
              <a:rPr lang="en-US" sz="2000" b="1" dirty="0">
                <a:solidFill>
                  <a:srgbClr val="002060"/>
                </a:solidFill>
              </a:rPr>
              <a:t>reason and catalog the CI functionalities </a:t>
            </a:r>
            <a:r>
              <a:rPr lang="en-US" sz="2000" dirty="0">
                <a:solidFill>
                  <a:srgbClr val="002060"/>
                </a:solidFill>
              </a:rPr>
              <a:t>at each stage of data </a:t>
            </a:r>
            <a:r>
              <a:rPr lang="en-US" sz="2000" dirty="0" smtClean="0">
                <a:solidFill>
                  <a:srgbClr val="002060"/>
                </a:solidFill>
              </a:rPr>
              <a:t>operation for LFs.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2060"/>
                </a:solidFill>
              </a:rPr>
              <a:t>DLC abstraction helps reasoning about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What </a:t>
            </a:r>
            <a:r>
              <a:rPr lang="en-US" sz="1800" i="1" dirty="0">
                <a:solidFill>
                  <a:srgbClr val="002060"/>
                </a:solidFill>
              </a:rPr>
              <a:t>services are offered </a:t>
            </a:r>
            <a:r>
              <a:rPr lang="en-US" sz="1800" dirty="0">
                <a:solidFill>
                  <a:srgbClr val="002060"/>
                </a:solidFill>
              </a:rPr>
              <a:t>by each DLC stage ?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rgbClr val="002060"/>
                </a:solidFill>
              </a:rPr>
              <a:t>What </a:t>
            </a:r>
            <a:r>
              <a:rPr lang="en-US" sz="1800" i="1" dirty="0">
                <a:solidFill>
                  <a:srgbClr val="002060"/>
                </a:solidFill>
              </a:rPr>
              <a:t>CI </a:t>
            </a:r>
            <a:r>
              <a:rPr lang="en-US" sz="1800" i="1" dirty="0" smtClean="0">
                <a:solidFill>
                  <a:srgbClr val="002060"/>
                </a:solidFill>
              </a:rPr>
              <a:t>architectural elements</a:t>
            </a:r>
            <a:r>
              <a:rPr lang="en-US" sz="1800" dirty="0" smtClean="0">
                <a:solidFill>
                  <a:srgbClr val="002060"/>
                </a:solidFill>
              </a:rPr>
              <a:t> </a:t>
            </a:r>
            <a:r>
              <a:rPr lang="en-US" sz="1800" dirty="0">
                <a:solidFill>
                  <a:srgbClr val="002060"/>
                </a:solidFill>
              </a:rPr>
              <a:t>support each DLC stage </a:t>
            </a:r>
            <a:r>
              <a:rPr lang="en-US" sz="1800" dirty="0" smtClean="0">
                <a:solidFill>
                  <a:srgbClr val="002060"/>
                </a:solidFill>
              </a:rPr>
              <a:t>?</a:t>
            </a:r>
            <a:endParaRPr lang="en-US" sz="18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</a:rPr>
              <a:t>There are both </a:t>
            </a:r>
            <a:r>
              <a:rPr lang="en-US" sz="2000" i="1" dirty="0" smtClean="0">
                <a:solidFill>
                  <a:srgbClr val="002060"/>
                </a:solidFill>
              </a:rPr>
              <a:t>fundamental commonalities </a:t>
            </a:r>
            <a:r>
              <a:rPr lang="en-US" sz="2000" i="1" dirty="0">
                <a:solidFill>
                  <a:srgbClr val="002060"/>
                </a:solidFill>
              </a:rPr>
              <a:t>and </a:t>
            </a:r>
            <a:r>
              <a:rPr lang="en-US" sz="2000" i="1" dirty="0" smtClean="0">
                <a:solidFill>
                  <a:srgbClr val="002060"/>
                </a:solidFill>
              </a:rPr>
              <a:t>differences </a:t>
            </a:r>
            <a:r>
              <a:rPr lang="en-US" sz="2000" dirty="0" smtClean="0">
                <a:solidFill>
                  <a:srgbClr val="002060"/>
                </a:solidFill>
              </a:rPr>
              <a:t>across LFs for DLC.</a:t>
            </a:r>
            <a:endParaRPr lang="en-US" sz="20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i="1" dirty="0">
                <a:solidFill>
                  <a:srgbClr val="002060"/>
                </a:solidFill>
              </a:rPr>
              <a:t>Devil is in the </a:t>
            </a:r>
            <a:r>
              <a:rPr lang="en-US" sz="2000" i="1" dirty="0" smtClean="0">
                <a:solidFill>
                  <a:srgbClr val="002060"/>
                </a:solidFill>
              </a:rPr>
              <a:t>details</a:t>
            </a:r>
            <a:r>
              <a:rPr lang="en-US" sz="2000" dirty="0" smtClean="0">
                <a:solidFill>
                  <a:srgbClr val="002060"/>
                </a:solidFill>
              </a:rPr>
              <a:t> for </a:t>
            </a:r>
            <a:r>
              <a:rPr lang="en-US" sz="2000" dirty="0">
                <a:solidFill>
                  <a:srgbClr val="002060"/>
                </a:solidFill>
              </a:rPr>
              <a:t>both for DLC and DR; Many a </a:t>
            </a:r>
            <a:r>
              <a:rPr lang="en-US" sz="2000" dirty="0" smtClean="0">
                <a:solidFill>
                  <a:srgbClr val="002060"/>
                </a:solidFill>
              </a:rPr>
              <a:t>time, </a:t>
            </a:r>
            <a:r>
              <a:rPr lang="en-US" sz="2000" dirty="0">
                <a:solidFill>
                  <a:srgbClr val="002060"/>
                </a:solidFill>
              </a:rPr>
              <a:t>specific elements or </a:t>
            </a:r>
            <a:r>
              <a:rPr lang="en-US" sz="2000" dirty="0" smtClean="0">
                <a:solidFill>
                  <a:srgbClr val="002060"/>
                </a:solidFill>
              </a:rPr>
              <a:t>types </a:t>
            </a:r>
            <a:r>
              <a:rPr lang="en-US" sz="2000" dirty="0">
                <a:solidFill>
                  <a:srgbClr val="002060"/>
                </a:solidFill>
              </a:rPr>
              <a:t>of data are </a:t>
            </a:r>
            <a:r>
              <a:rPr lang="en-US" sz="2000" dirty="0" smtClean="0">
                <a:solidFill>
                  <a:srgbClr val="002060"/>
                </a:solidFill>
              </a:rPr>
              <a:t>prioritized. 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solidFill>
                  <a:srgbClr val="002060"/>
                </a:solidFill>
              </a:rPr>
              <a:t>Heterogeneity of data </a:t>
            </a:r>
            <a:r>
              <a:rPr lang="en-US" sz="2000" i="1" dirty="0" smtClean="0">
                <a:solidFill>
                  <a:srgbClr val="002060"/>
                </a:solidFill>
              </a:rPr>
              <a:t>processing </a:t>
            </a:r>
            <a:r>
              <a:rPr lang="mr-IN" sz="2000" dirty="0" smtClean="0">
                <a:solidFill>
                  <a:srgbClr val="002060"/>
                </a:solidFill>
              </a:rPr>
              <a:t>–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>
                <a:solidFill>
                  <a:srgbClr val="002060"/>
                </a:solidFill>
              </a:rPr>
              <a:t>the set of processes handling the data differs according to the type of </a:t>
            </a:r>
            <a:r>
              <a:rPr lang="en-US" sz="2000" dirty="0" smtClean="0">
                <a:solidFill>
                  <a:srgbClr val="002060"/>
                </a:solidFill>
              </a:rPr>
              <a:t>data</a:t>
            </a:r>
            <a:r>
              <a:rPr lang="en-US" sz="2000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6764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Data Life 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Cycle and DR Planning: Lessons Learned</a:t>
            </a:r>
            <a:endParaRPr lang="en-US" sz="2200" dirty="0">
              <a:solidFill>
                <a:srgbClr val="73B01E"/>
              </a:solidFill>
              <a:latin typeface="Century Gothic"/>
              <a:ea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373A47-1CDD-254E-9260-86579766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76" y="1092770"/>
            <a:ext cx="11533632" cy="49377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</a:rPr>
              <a:t>Heterogeneity </a:t>
            </a:r>
            <a:r>
              <a:rPr lang="en-US" sz="2000" dirty="0">
                <a:solidFill>
                  <a:srgbClr val="002060"/>
                </a:solidFill>
              </a:rPr>
              <a:t>of </a:t>
            </a:r>
            <a:r>
              <a:rPr lang="en-US" sz="2000" dirty="0" smtClean="0">
                <a:solidFill>
                  <a:srgbClr val="002060"/>
                </a:solidFill>
              </a:rPr>
              <a:t>tools and </a:t>
            </a:r>
            <a:r>
              <a:rPr lang="en-US" sz="2000" dirty="0">
                <a:solidFill>
                  <a:srgbClr val="002060"/>
                </a:solidFill>
              </a:rPr>
              <a:t>CI </a:t>
            </a:r>
            <a:r>
              <a:rPr lang="en-US" sz="2000" dirty="0" smtClean="0">
                <a:solidFill>
                  <a:srgbClr val="002060"/>
                </a:solidFill>
              </a:rPr>
              <a:t>stacks.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</a:rPr>
              <a:t>DR </a:t>
            </a:r>
            <a:r>
              <a:rPr lang="en-US" sz="2000" dirty="0">
                <a:solidFill>
                  <a:srgbClr val="002060"/>
                </a:solidFill>
              </a:rPr>
              <a:t>planning template was a good way to start thinking about disaster </a:t>
            </a:r>
            <a:r>
              <a:rPr lang="en-US" sz="2000" dirty="0" smtClean="0">
                <a:solidFill>
                  <a:srgbClr val="002060"/>
                </a:solidFill>
              </a:rPr>
              <a:t>recovery </a:t>
            </a:r>
            <a:r>
              <a:rPr lang="mr-IN" sz="2000" dirty="0" smtClean="0">
                <a:solidFill>
                  <a:srgbClr val="002060"/>
                </a:solidFill>
              </a:rPr>
              <a:t>–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a </a:t>
            </a:r>
            <a:r>
              <a:rPr lang="en-US" sz="2000" i="1" dirty="0" smtClean="0">
                <a:solidFill>
                  <a:srgbClr val="002060"/>
                </a:solidFill>
              </a:rPr>
              <a:t>framework to document and prioritize CI architecture and operations</a:t>
            </a:r>
            <a:r>
              <a:rPr lang="en-US" sz="2000" dirty="0" smtClean="0">
                <a:solidFill>
                  <a:srgbClr val="002060"/>
                </a:solidFill>
              </a:rPr>
              <a:t>.</a:t>
            </a:r>
            <a:endParaRPr lang="en-US" sz="20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</a:rPr>
              <a:t>DR planning template can be used by LFs to </a:t>
            </a:r>
            <a:r>
              <a:rPr lang="en-US" sz="2000" i="1" dirty="0" smtClean="0">
                <a:solidFill>
                  <a:srgbClr val="002060"/>
                </a:solidFill>
              </a:rPr>
              <a:t>quantitatively </a:t>
            </a:r>
            <a:r>
              <a:rPr lang="en-US" sz="2000" i="1" dirty="0">
                <a:solidFill>
                  <a:srgbClr val="002060"/>
                </a:solidFill>
              </a:rPr>
              <a:t>justify </a:t>
            </a:r>
            <a:r>
              <a:rPr lang="en-US" sz="2000" i="1" dirty="0" smtClean="0">
                <a:solidFill>
                  <a:srgbClr val="002060"/>
                </a:solidFill>
              </a:rPr>
              <a:t>CI elements</a:t>
            </a:r>
            <a:r>
              <a:rPr lang="en-US" sz="2000" dirty="0" smtClean="0">
                <a:solidFill>
                  <a:srgbClr val="002060"/>
                </a:solidFill>
              </a:rPr>
              <a:t> for construction or future enhancements.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solidFill>
                  <a:srgbClr val="002060"/>
                </a:solidFill>
              </a:rPr>
              <a:t>Effective communication between LF CI professionals and </a:t>
            </a:r>
            <a:r>
              <a:rPr lang="en-US" sz="2000" i="1" dirty="0" err="1" smtClean="0">
                <a:solidFill>
                  <a:srgbClr val="002060"/>
                </a:solidFill>
              </a:rPr>
              <a:t>CiCOE</a:t>
            </a:r>
            <a:r>
              <a:rPr lang="en-US" sz="2000" i="1" dirty="0" smtClean="0">
                <a:solidFill>
                  <a:srgbClr val="002060"/>
                </a:solidFill>
              </a:rPr>
              <a:t> Pilot team </a:t>
            </a:r>
            <a:r>
              <a:rPr lang="en-US" sz="2000" dirty="0" smtClean="0">
                <a:solidFill>
                  <a:srgbClr val="002060"/>
                </a:solidFill>
              </a:rPr>
              <a:t>was key to thorough understanding; Documentations and reports are necessary but not sufficient.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222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01184" y="2576488"/>
            <a:ext cx="2011680" cy="139810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Thank you !!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Questions ?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Feedback</a:t>
            </a:r>
            <a:endParaRPr lang="en-US" sz="2400" b="1" dirty="0">
              <a:solidFill>
                <a:srgbClr val="14245B"/>
              </a:solidFill>
              <a:uFill>
                <a:solidFill>
                  <a:srgbClr val="FFC000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5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227" y="1697582"/>
            <a:ext cx="10237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Data Life Cycle (DLC) </a:t>
            </a:r>
            <a:r>
              <a:rPr lang="en-US" sz="2400" b="1" dirty="0" smtClean="0">
                <a:solidFill>
                  <a:srgbClr val="002060"/>
                </a:solidFill>
              </a:rPr>
              <a:t>and Disaster Recovery (DR) for Large Facilities</a:t>
            </a:r>
          </a:p>
          <a:p>
            <a:pPr algn="ctr"/>
            <a:endParaRPr lang="en-US" sz="2400" b="1" dirty="0" smtClean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269" y="3223367"/>
            <a:ext cx="104070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Team </a:t>
            </a:r>
            <a:r>
              <a:rPr lang="en-US" b="1" dirty="0" smtClean="0">
                <a:solidFill>
                  <a:srgbClr val="002060"/>
                </a:solidFill>
              </a:rPr>
              <a:t>members 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  <a:p>
            <a:pPr algn="ctr"/>
            <a:r>
              <a:rPr lang="en-US" b="1" dirty="0" err="1" smtClean="0">
                <a:solidFill>
                  <a:srgbClr val="002060"/>
                </a:solidFill>
              </a:rPr>
              <a:t>CICoE</a:t>
            </a:r>
            <a:r>
              <a:rPr lang="en-US" b="1" dirty="0" smtClean="0">
                <a:solidFill>
                  <a:srgbClr val="002060"/>
                </a:solidFill>
              </a:rPr>
              <a:t> Pilot: </a:t>
            </a:r>
            <a:r>
              <a:rPr lang="en-US" dirty="0" smtClean="0">
                <a:solidFill>
                  <a:srgbClr val="002060"/>
                </a:solidFill>
              </a:rPr>
              <a:t>Anirban </a:t>
            </a:r>
            <a:r>
              <a:rPr lang="en-US" dirty="0">
                <a:solidFill>
                  <a:srgbClr val="002060"/>
                </a:solidFill>
              </a:rPr>
              <a:t>Mandal, Laura </a:t>
            </a:r>
            <a:r>
              <a:rPr lang="en-US" dirty="0" err="1">
                <a:solidFill>
                  <a:srgbClr val="002060"/>
                </a:solidFill>
              </a:rPr>
              <a:t>Christopherson</a:t>
            </a:r>
            <a:r>
              <a:rPr lang="en-US" dirty="0">
                <a:solidFill>
                  <a:srgbClr val="002060"/>
                </a:solidFill>
              </a:rPr>
              <a:t>, Erik Scott, Ilya </a:t>
            </a:r>
            <a:r>
              <a:rPr lang="en-US" dirty="0" err="1">
                <a:solidFill>
                  <a:srgbClr val="002060"/>
                </a:solidFill>
              </a:rPr>
              <a:t>Baldin</a:t>
            </a:r>
            <a:r>
              <a:rPr lang="en-US" dirty="0">
                <a:solidFill>
                  <a:srgbClr val="002060"/>
                </a:solidFill>
              </a:rPr>
              <a:t>, Paul </a:t>
            </a:r>
            <a:r>
              <a:rPr lang="en-US" dirty="0" smtClean="0">
                <a:solidFill>
                  <a:srgbClr val="002060"/>
                </a:solidFill>
              </a:rPr>
              <a:t>Ruth (RENCI)</a:t>
            </a:r>
          </a:p>
          <a:p>
            <a:pPr algn="ctr"/>
            <a:endParaRPr lang="en-US" b="1" dirty="0" smtClean="0">
              <a:solidFill>
                <a:srgbClr val="002060"/>
              </a:solidFill>
            </a:endParaRP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NEON:</a:t>
            </a:r>
            <a:r>
              <a:rPr lang="en-US" dirty="0" smtClean="0">
                <a:solidFill>
                  <a:srgbClr val="002060"/>
                </a:solidFill>
              </a:rPr>
              <a:t> Philip Harvey, Steve Jacobs, Tom </a:t>
            </a:r>
            <a:r>
              <a:rPr lang="en-US" dirty="0" err="1" smtClean="0">
                <a:solidFill>
                  <a:srgbClr val="002060"/>
                </a:solidFill>
              </a:rPr>
              <a:t>Gulbransen</a:t>
            </a:r>
            <a:r>
              <a:rPr lang="en-US" dirty="0" smtClean="0">
                <a:solidFill>
                  <a:srgbClr val="002060"/>
                </a:solidFill>
              </a:rPr>
              <a:t> (NEON Large Facility, Boulder)</a:t>
            </a:r>
          </a:p>
          <a:p>
            <a:pPr algn="ctr"/>
            <a:r>
              <a:rPr lang="en-US" b="1" dirty="0" err="1" smtClean="0">
                <a:solidFill>
                  <a:srgbClr val="002060"/>
                </a:solidFill>
              </a:rPr>
              <a:t>IceCube</a:t>
            </a:r>
            <a:r>
              <a:rPr lang="en-US" b="1" dirty="0" smtClean="0">
                <a:solidFill>
                  <a:srgbClr val="002060"/>
                </a:solidFill>
              </a:rPr>
              <a:t>: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Benedikt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Riedel (Wisconsin </a:t>
            </a:r>
            <a:r>
              <a:rPr lang="en-US" dirty="0" err="1">
                <a:solidFill>
                  <a:srgbClr val="002060"/>
                </a:solidFill>
              </a:rPr>
              <a:t>IceCube</a:t>
            </a:r>
            <a:r>
              <a:rPr lang="en-US" dirty="0">
                <a:solidFill>
                  <a:srgbClr val="002060"/>
                </a:solidFill>
              </a:rPr>
              <a:t> Particle Astrophysics </a:t>
            </a:r>
            <a:r>
              <a:rPr lang="en-US" dirty="0" smtClean="0">
                <a:solidFill>
                  <a:srgbClr val="002060"/>
                </a:solidFill>
              </a:rPr>
              <a:t>Center)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3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Data Life 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Cycle and DR for LFs: Goals</a:t>
            </a:r>
            <a:endParaRPr lang="en-US" sz="2200" dirty="0">
              <a:solidFill>
                <a:srgbClr val="73B01E"/>
              </a:solidFill>
              <a:latin typeface="Century Gothic"/>
              <a:ea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373A47-1CDD-254E-9260-86579766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21" y="1194370"/>
            <a:ext cx="11644708" cy="39646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</a:rPr>
              <a:t>Understand </a:t>
            </a:r>
            <a:r>
              <a:rPr lang="en-US" sz="2000" dirty="0">
                <a:solidFill>
                  <a:srgbClr val="002060"/>
                </a:solidFill>
              </a:rPr>
              <a:t>and document the best practices and solutions for </a:t>
            </a:r>
            <a:r>
              <a:rPr lang="en-US" sz="2000" dirty="0" smtClean="0">
                <a:solidFill>
                  <a:srgbClr val="002060"/>
                </a:solidFill>
              </a:rPr>
              <a:t>data </a:t>
            </a:r>
            <a:r>
              <a:rPr lang="en-US" sz="2000" dirty="0">
                <a:solidFill>
                  <a:srgbClr val="002060"/>
                </a:solidFill>
              </a:rPr>
              <a:t>life cycle (DLC) and disaster recovery (DR) </a:t>
            </a:r>
            <a:r>
              <a:rPr lang="en-US" sz="2000" dirty="0" smtClean="0">
                <a:solidFill>
                  <a:srgbClr val="002060"/>
                </a:solidFill>
              </a:rPr>
              <a:t>plans for Large Facilities (LFs).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2060"/>
                </a:solidFill>
              </a:rPr>
              <a:t>Develop DLC model, taxonomy and DR planning models</a:t>
            </a:r>
            <a:r>
              <a:rPr lang="en-US" sz="2000" dirty="0" smtClean="0"/>
              <a:t> 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solidFill>
                  <a:srgbClr val="002060"/>
                </a:solidFill>
              </a:rPr>
              <a:t>a </a:t>
            </a:r>
            <a:r>
              <a:rPr lang="en-US" sz="1800" dirty="0">
                <a:solidFill>
                  <a:srgbClr val="002060"/>
                </a:solidFill>
              </a:rPr>
              <a:t>generalizable </a:t>
            </a:r>
            <a:r>
              <a:rPr lang="en-US" sz="1800" dirty="0" smtClean="0">
                <a:solidFill>
                  <a:srgbClr val="002060"/>
                </a:solidFill>
              </a:rPr>
              <a:t>DLC </a:t>
            </a:r>
            <a:r>
              <a:rPr lang="en-US" sz="1800" dirty="0">
                <a:solidFill>
                  <a:srgbClr val="002060"/>
                </a:solidFill>
              </a:rPr>
              <a:t>model for </a:t>
            </a:r>
            <a:r>
              <a:rPr lang="en-US" sz="1800" dirty="0" smtClean="0">
                <a:solidFill>
                  <a:srgbClr val="002060"/>
                </a:solidFill>
              </a:rPr>
              <a:t>LFs based </a:t>
            </a:r>
            <a:r>
              <a:rPr lang="en-US" sz="1800" dirty="0">
                <a:solidFill>
                  <a:srgbClr val="002060"/>
                </a:solidFill>
              </a:rPr>
              <a:t>on </a:t>
            </a:r>
            <a:r>
              <a:rPr lang="en-US" sz="1800" dirty="0" smtClean="0">
                <a:solidFill>
                  <a:srgbClr val="002060"/>
                </a:solidFill>
              </a:rPr>
              <a:t>engagements </a:t>
            </a:r>
            <a:r>
              <a:rPr lang="en-US" sz="1800" dirty="0">
                <a:solidFill>
                  <a:srgbClr val="002060"/>
                </a:solidFill>
              </a:rPr>
              <a:t>with </a:t>
            </a:r>
            <a:r>
              <a:rPr lang="en-US" sz="1800" dirty="0" smtClean="0">
                <a:solidFill>
                  <a:srgbClr val="002060"/>
                </a:solidFill>
              </a:rPr>
              <a:t>LFs: NEON, </a:t>
            </a:r>
            <a:r>
              <a:rPr lang="en-US" sz="1800" dirty="0" err="1" smtClean="0">
                <a:solidFill>
                  <a:srgbClr val="002060"/>
                </a:solidFill>
              </a:rPr>
              <a:t>IceCube</a:t>
            </a:r>
            <a:r>
              <a:rPr lang="en-US" sz="1800" dirty="0">
                <a:solidFill>
                  <a:srgbClr val="002060"/>
                </a:solidFill>
              </a:rPr>
              <a:t>, and </a:t>
            </a:r>
            <a:r>
              <a:rPr lang="en-US" sz="1800" dirty="0" smtClean="0">
                <a:solidFill>
                  <a:srgbClr val="002060"/>
                </a:solidFill>
              </a:rPr>
              <a:t>others.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solidFill>
                  <a:srgbClr val="002060"/>
                </a:solidFill>
              </a:rPr>
              <a:t>a taxonomy of CI services, architectures, and functionalities that support the different DLC stages.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solidFill>
                  <a:srgbClr val="002060"/>
                </a:solidFill>
              </a:rPr>
              <a:t>effective process guides for </a:t>
            </a:r>
            <a:r>
              <a:rPr lang="en-US" sz="1800" dirty="0">
                <a:solidFill>
                  <a:srgbClr val="002060"/>
                </a:solidFill>
              </a:rPr>
              <a:t>DR planning </a:t>
            </a:r>
            <a:r>
              <a:rPr lang="en-US" sz="1800" dirty="0" smtClean="0">
                <a:solidFill>
                  <a:srgbClr val="002060"/>
                </a:solidFill>
              </a:rPr>
              <a:t>for LFs in the context of DLC stages.</a:t>
            </a:r>
            <a:endParaRPr lang="en-US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4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7406968" y="130832"/>
            <a:ext cx="3621549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Data Life Cycle for LFs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F9A5FAC-025F-1C4C-967F-82EA7CD783C6}"/>
              </a:ext>
            </a:extLst>
          </p:cNvPr>
          <p:cNvSpPr/>
          <p:nvPr/>
        </p:nvSpPr>
        <p:spPr>
          <a:xfrm>
            <a:off x="1" y="4021024"/>
            <a:ext cx="12192000" cy="1855297"/>
          </a:xfrm>
          <a:prstGeom prst="rect">
            <a:avLst/>
          </a:prstGeom>
          <a:solidFill>
            <a:srgbClr val="FFF4D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5B47552-FE33-0B47-B52D-FE61473BF06F}"/>
              </a:ext>
            </a:extLst>
          </p:cNvPr>
          <p:cNvSpPr/>
          <p:nvPr/>
        </p:nvSpPr>
        <p:spPr>
          <a:xfrm>
            <a:off x="0" y="2606807"/>
            <a:ext cx="12192000" cy="1532482"/>
          </a:xfrm>
          <a:prstGeom prst="rect">
            <a:avLst/>
          </a:prstGeom>
          <a:solidFill>
            <a:srgbClr val="FFF4D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5BCF94F-634E-DC41-95C8-112A5596D3C0}"/>
              </a:ext>
            </a:extLst>
          </p:cNvPr>
          <p:cNvSpPr/>
          <p:nvPr/>
        </p:nvSpPr>
        <p:spPr>
          <a:xfrm>
            <a:off x="-250745" y="869775"/>
            <a:ext cx="12607391" cy="2028434"/>
          </a:xfrm>
          <a:prstGeom prst="rect">
            <a:avLst/>
          </a:prstGeom>
          <a:solidFill>
            <a:srgbClr val="FFF4D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A248B9E-FF3A-4A42-8064-C7F23004F413}"/>
              </a:ext>
            </a:extLst>
          </p:cNvPr>
          <p:cNvSpPr/>
          <p:nvPr/>
        </p:nvSpPr>
        <p:spPr>
          <a:xfrm>
            <a:off x="2570866" y="2428776"/>
            <a:ext cx="363985" cy="363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299731F-52C4-8E46-B3C1-647E10B99C1D}"/>
              </a:ext>
            </a:extLst>
          </p:cNvPr>
          <p:cNvSpPr txBox="1"/>
          <p:nvPr/>
        </p:nvSpPr>
        <p:spPr>
          <a:xfrm>
            <a:off x="2019670" y="3019277"/>
            <a:ext cx="1578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some type of </a:t>
            </a:r>
            <a:br>
              <a:rPr lang="en-US" sz="1200" dirty="0"/>
            </a:br>
            <a:r>
              <a:rPr lang="en-US" sz="1200" dirty="0"/>
              <a:t>sensor </a:t>
            </a:r>
            <a:r>
              <a:rPr lang="en-US" sz="1200"/>
              <a:t>or instrument </a:t>
            </a:r>
            <a:r>
              <a:rPr lang="en-US" sz="1200" dirty="0"/>
              <a:t>(e.g. GRAPEs, </a:t>
            </a:r>
            <a:br>
              <a:rPr lang="en-US" sz="1200" dirty="0"/>
            </a:br>
            <a:r>
              <a:rPr lang="en-US" sz="1200" dirty="0"/>
              <a:t>telescope, DOMs)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7C70FCE-6472-9D4A-8B66-7E0B02EB4635}"/>
              </a:ext>
            </a:extLst>
          </p:cNvPr>
          <p:cNvSpPr/>
          <p:nvPr/>
        </p:nvSpPr>
        <p:spPr>
          <a:xfrm>
            <a:off x="4275094" y="2428776"/>
            <a:ext cx="363985" cy="363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F2E9D57F-F69C-8E46-9632-D270633BBD18}"/>
              </a:ext>
            </a:extLst>
          </p:cNvPr>
          <p:cNvCxnSpPr>
            <a:cxnSpLocks/>
          </p:cNvCxnSpPr>
          <p:nvPr/>
        </p:nvCxnSpPr>
        <p:spPr>
          <a:xfrm flipV="1">
            <a:off x="4639079" y="2599920"/>
            <a:ext cx="1579959" cy="104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6DC6484D-E825-B944-8539-923644E9D776}"/>
              </a:ext>
            </a:extLst>
          </p:cNvPr>
          <p:cNvCxnSpPr>
            <a:cxnSpLocks/>
          </p:cNvCxnSpPr>
          <p:nvPr/>
        </p:nvCxnSpPr>
        <p:spPr>
          <a:xfrm>
            <a:off x="4660021" y="2606807"/>
            <a:ext cx="1521746" cy="82260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66B5DF2D-241B-9441-9EB7-2B42B326DAE6}"/>
              </a:ext>
            </a:extLst>
          </p:cNvPr>
          <p:cNvSpPr/>
          <p:nvPr/>
        </p:nvSpPr>
        <p:spPr>
          <a:xfrm>
            <a:off x="6240544" y="3271058"/>
            <a:ext cx="363985" cy="363985"/>
          </a:xfrm>
          <a:prstGeom prst="ellipse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43C5F88-B1E6-7349-8C2E-662DD2EB50D6}"/>
              </a:ext>
            </a:extLst>
          </p:cNvPr>
          <p:cNvSpPr txBox="1"/>
          <p:nvPr/>
        </p:nvSpPr>
        <p:spPr>
          <a:xfrm>
            <a:off x="3598417" y="1107986"/>
            <a:ext cx="185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Initial data filtering/processing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B842B06-2E29-7F4B-91B7-669D7E6CCD5E}"/>
              </a:ext>
            </a:extLst>
          </p:cNvPr>
          <p:cNvSpPr txBox="1"/>
          <p:nvPr/>
        </p:nvSpPr>
        <p:spPr>
          <a:xfrm>
            <a:off x="5474573" y="1118081"/>
            <a:ext cx="197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Central </a:t>
            </a:r>
            <a:r>
              <a:rPr lang="en-US" sz="1400" b="1"/>
              <a:t>data processing</a:t>
            </a:r>
            <a:endParaRPr lang="en-US" sz="14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B657FDAF-03F3-3E46-806B-B6351BCC44C0}"/>
              </a:ext>
            </a:extLst>
          </p:cNvPr>
          <p:cNvSpPr/>
          <p:nvPr/>
        </p:nvSpPr>
        <p:spPr>
          <a:xfrm>
            <a:off x="8254081" y="2436912"/>
            <a:ext cx="363985" cy="363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BF39DE6-DF43-264A-9F3C-A40439C0BF0C}"/>
              </a:ext>
            </a:extLst>
          </p:cNvPr>
          <p:cNvSpPr txBox="1"/>
          <p:nvPr/>
        </p:nvSpPr>
        <p:spPr>
          <a:xfrm>
            <a:off x="7518696" y="1129213"/>
            <a:ext cx="1874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Data Archiving and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3FF535A-72B9-384F-A3C8-98D7AD5565E5}"/>
              </a:ext>
            </a:extLst>
          </p:cNvPr>
          <p:cNvSpPr txBox="1"/>
          <p:nvPr/>
        </p:nvSpPr>
        <p:spPr>
          <a:xfrm>
            <a:off x="5928813" y="2769147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main data</a:t>
            </a:r>
            <a:br>
              <a:rPr lang="en-US" sz="1200" dirty="0"/>
            </a:br>
            <a:r>
              <a:rPr lang="en-US" sz="1200" dirty="0"/>
              <a:t>center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C2DE0E-4B22-9245-A471-1B3C8BD223E4}"/>
              </a:ext>
            </a:extLst>
          </p:cNvPr>
          <p:cNvSpPr txBox="1"/>
          <p:nvPr/>
        </p:nvSpPr>
        <p:spPr>
          <a:xfrm>
            <a:off x="7788124" y="2794123"/>
            <a:ext cx="1244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main data center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F58B2CC-E079-2C40-871B-678203F53A26}"/>
              </a:ext>
            </a:extLst>
          </p:cNvPr>
          <p:cNvSpPr txBox="1"/>
          <p:nvPr/>
        </p:nvSpPr>
        <p:spPr>
          <a:xfrm>
            <a:off x="5515473" y="3676461"/>
            <a:ext cx="1726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secondary data center(s)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8ABF1A7-448D-734B-A733-262E11D95D84}"/>
              </a:ext>
            </a:extLst>
          </p:cNvPr>
          <p:cNvSpPr txBox="1"/>
          <p:nvPr/>
        </p:nvSpPr>
        <p:spPr>
          <a:xfrm>
            <a:off x="7477148" y="3676461"/>
            <a:ext cx="1726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secondary data center(s)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5605DA5-1ED8-0E4D-950B-21AD1BB4B848}"/>
              </a:ext>
            </a:extLst>
          </p:cNvPr>
          <p:cNvSpPr txBox="1"/>
          <p:nvPr/>
        </p:nvSpPr>
        <p:spPr>
          <a:xfrm>
            <a:off x="9549372" y="3236965"/>
            <a:ext cx="1196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scientists/public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AA317084-CA0C-314F-BEEF-404F2B41001B}"/>
              </a:ext>
            </a:extLst>
          </p:cNvPr>
          <p:cNvCxnSpPr>
            <a:cxnSpLocks/>
          </p:cNvCxnSpPr>
          <p:nvPr/>
        </p:nvCxnSpPr>
        <p:spPr>
          <a:xfrm flipH="1">
            <a:off x="5456490" y="1086552"/>
            <a:ext cx="9324" cy="4260533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020ABB10-2ADC-8A40-BBA1-E134001F48D4}"/>
              </a:ext>
            </a:extLst>
          </p:cNvPr>
          <p:cNvCxnSpPr>
            <a:cxnSpLocks/>
          </p:cNvCxnSpPr>
          <p:nvPr/>
        </p:nvCxnSpPr>
        <p:spPr>
          <a:xfrm>
            <a:off x="3602493" y="1086552"/>
            <a:ext cx="5247" cy="423285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D78EEE6-A559-8F4A-A694-9CB047A7F4A4}"/>
              </a:ext>
            </a:extLst>
          </p:cNvPr>
          <p:cNvCxnSpPr>
            <a:cxnSpLocks/>
          </p:cNvCxnSpPr>
          <p:nvPr/>
        </p:nvCxnSpPr>
        <p:spPr>
          <a:xfrm>
            <a:off x="7508063" y="1086552"/>
            <a:ext cx="0" cy="423740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4F728691-7D48-D648-9F79-F6304A0C41D5}"/>
              </a:ext>
            </a:extLst>
          </p:cNvPr>
          <p:cNvCxnSpPr>
            <a:cxnSpLocks/>
          </p:cNvCxnSpPr>
          <p:nvPr/>
        </p:nvCxnSpPr>
        <p:spPr>
          <a:xfrm>
            <a:off x="9407874" y="1086552"/>
            <a:ext cx="0" cy="4243427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4B22FB3-ECFF-B54D-8295-0FEA0E5BA747}"/>
              </a:ext>
            </a:extLst>
          </p:cNvPr>
          <p:cNvSpPr txBox="1"/>
          <p:nvPr/>
        </p:nvSpPr>
        <p:spPr>
          <a:xfrm>
            <a:off x="3680221" y="3032215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often at the sensor </a:t>
            </a:r>
            <a:br>
              <a:rPr lang="en-US" sz="1200" dirty="0"/>
            </a:br>
            <a:r>
              <a:rPr lang="en-US" sz="1200" dirty="0"/>
              <a:t>site, or nearby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00EF9650-2B13-3947-9DEC-FA3E8A2B88AE}"/>
              </a:ext>
            </a:extLst>
          </p:cNvPr>
          <p:cNvCxnSpPr>
            <a:cxnSpLocks/>
          </p:cNvCxnSpPr>
          <p:nvPr/>
        </p:nvCxnSpPr>
        <p:spPr>
          <a:xfrm>
            <a:off x="1998727" y="1086552"/>
            <a:ext cx="0" cy="424765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15BA0A9-BB27-5045-833E-A9F6F4D7D518}"/>
              </a:ext>
            </a:extLst>
          </p:cNvPr>
          <p:cNvSpPr txBox="1"/>
          <p:nvPr/>
        </p:nvSpPr>
        <p:spPr>
          <a:xfrm>
            <a:off x="871408" y="128653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ea typeface="Calibri" charset="0"/>
                <a:cs typeface="Calibri" charset="0"/>
              </a:rPr>
              <a:t>WHAT?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9D55E8-9D0F-0943-A202-A8A6FC81E55A}"/>
              </a:ext>
            </a:extLst>
          </p:cNvPr>
          <p:cNvSpPr txBox="1"/>
          <p:nvPr/>
        </p:nvSpPr>
        <p:spPr>
          <a:xfrm>
            <a:off x="754388" y="2898142"/>
            <a:ext cx="108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ea typeface="Calibri" charset="0"/>
                <a:cs typeface="Calibri" charset="0"/>
              </a:rPr>
              <a:t>WHERE?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9664EB4-2939-C346-9BB1-446BB038A911}"/>
              </a:ext>
            </a:extLst>
          </p:cNvPr>
          <p:cNvSpPr txBox="1"/>
          <p:nvPr/>
        </p:nvSpPr>
        <p:spPr>
          <a:xfrm>
            <a:off x="2202175" y="1236934"/>
            <a:ext cx="11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Data Capture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B6DCE949-7531-D94E-AC21-3BF0499897CE}"/>
              </a:ext>
            </a:extLst>
          </p:cNvPr>
          <p:cNvCxnSpPr>
            <a:cxnSpLocks/>
          </p:cNvCxnSpPr>
          <p:nvPr/>
        </p:nvCxnSpPr>
        <p:spPr>
          <a:xfrm>
            <a:off x="6602228" y="2605167"/>
            <a:ext cx="16518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7BF2ED4E-78AC-0E4A-91B4-748601DFE656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6446363" y="2618093"/>
            <a:ext cx="1735612" cy="734707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74C1E5D-FEC8-6F42-BEEB-11B0B7DD3EC2}"/>
              </a:ext>
            </a:extLst>
          </p:cNvPr>
          <p:cNvSpPr txBox="1"/>
          <p:nvPr/>
        </p:nvSpPr>
        <p:spPr>
          <a:xfrm>
            <a:off x="9354676" y="1055200"/>
            <a:ext cx="17634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Data Access/Publishing/Distribution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1449D6C7-F0E1-2742-80F2-BCE7F7FA066D}"/>
              </a:ext>
            </a:extLst>
          </p:cNvPr>
          <p:cNvCxnSpPr>
            <a:cxnSpLocks/>
          </p:cNvCxnSpPr>
          <p:nvPr/>
        </p:nvCxnSpPr>
        <p:spPr>
          <a:xfrm>
            <a:off x="2848350" y="2599920"/>
            <a:ext cx="1426744" cy="104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852A1910-31F7-FF41-86B0-35DBC13F8B71}"/>
              </a:ext>
            </a:extLst>
          </p:cNvPr>
          <p:cNvCxnSpPr>
            <a:cxnSpLocks/>
          </p:cNvCxnSpPr>
          <p:nvPr/>
        </p:nvCxnSpPr>
        <p:spPr>
          <a:xfrm flipV="1">
            <a:off x="8618066" y="2603001"/>
            <a:ext cx="1028444" cy="43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550B85A1-174C-CC4F-B5C5-92154667BDF2}"/>
              </a:ext>
            </a:extLst>
          </p:cNvPr>
          <p:cNvSpPr/>
          <p:nvPr/>
        </p:nvSpPr>
        <p:spPr>
          <a:xfrm>
            <a:off x="8260637" y="3256030"/>
            <a:ext cx="363985" cy="363985"/>
          </a:xfrm>
          <a:prstGeom prst="ellipse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CD9EC847-38D4-3541-B711-0129080ACA25}"/>
              </a:ext>
            </a:extLst>
          </p:cNvPr>
          <p:cNvCxnSpPr>
            <a:cxnSpLocks/>
          </p:cNvCxnSpPr>
          <p:nvPr/>
        </p:nvCxnSpPr>
        <p:spPr>
          <a:xfrm>
            <a:off x="11065392" y="1122654"/>
            <a:ext cx="0" cy="422443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EE9BC077-A4A5-4B48-B3E3-17A8D5F14F24}"/>
              </a:ext>
            </a:extLst>
          </p:cNvPr>
          <p:cNvGrpSpPr/>
          <p:nvPr/>
        </p:nvGrpSpPr>
        <p:grpSpPr>
          <a:xfrm>
            <a:off x="10007352" y="1946306"/>
            <a:ext cx="198780" cy="545806"/>
            <a:chOff x="10306975" y="4625266"/>
            <a:chExt cx="275208" cy="75566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036B539F-0B33-3741-9525-18B98D119D91}"/>
                </a:ext>
              </a:extLst>
            </p:cNvPr>
            <p:cNvSpPr/>
            <p:nvPr/>
          </p:nvSpPr>
          <p:spPr>
            <a:xfrm>
              <a:off x="10306975" y="4625266"/>
              <a:ext cx="275208" cy="2752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44AC8A25-E324-224A-995E-260EA8200725}"/>
                </a:ext>
              </a:extLst>
            </p:cNvPr>
            <p:cNvSpPr/>
            <p:nvPr/>
          </p:nvSpPr>
          <p:spPr>
            <a:xfrm>
              <a:off x="10326284" y="4861702"/>
              <a:ext cx="236590" cy="5192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xmlns="" id="{76C29433-FC66-474F-9674-FE0FDC9A903D}"/>
                </a:ext>
              </a:extLst>
            </p:cNvPr>
            <p:cNvSpPr/>
            <p:nvPr/>
          </p:nvSpPr>
          <p:spPr>
            <a:xfrm>
              <a:off x="10326284" y="5165773"/>
              <a:ext cx="236589" cy="21515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DA8DDC15-3EAC-3B4A-9A92-0B3772B3F4EC}"/>
              </a:ext>
            </a:extLst>
          </p:cNvPr>
          <p:cNvGrpSpPr/>
          <p:nvPr/>
        </p:nvGrpSpPr>
        <p:grpSpPr>
          <a:xfrm>
            <a:off x="9744127" y="2275448"/>
            <a:ext cx="198780" cy="545806"/>
            <a:chOff x="10306975" y="4625266"/>
            <a:chExt cx="275208" cy="75566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222E5610-D2CE-5148-8D44-5037B67CC5D7}"/>
                </a:ext>
              </a:extLst>
            </p:cNvPr>
            <p:cNvSpPr/>
            <p:nvPr/>
          </p:nvSpPr>
          <p:spPr>
            <a:xfrm>
              <a:off x="10306975" y="4625266"/>
              <a:ext cx="275208" cy="2752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BBDE40CB-568C-904D-B9A2-56F2F801B3D0}"/>
                </a:ext>
              </a:extLst>
            </p:cNvPr>
            <p:cNvSpPr/>
            <p:nvPr/>
          </p:nvSpPr>
          <p:spPr>
            <a:xfrm>
              <a:off x="10326284" y="4861702"/>
              <a:ext cx="236590" cy="5192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xmlns="" id="{EE399C24-E299-624C-8980-CEA11198AA9B}"/>
                </a:ext>
              </a:extLst>
            </p:cNvPr>
            <p:cNvSpPr/>
            <p:nvPr/>
          </p:nvSpPr>
          <p:spPr>
            <a:xfrm>
              <a:off x="10326284" y="5165773"/>
              <a:ext cx="236589" cy="21515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303AF102-DFFA-DE40-81EF-DF3587592E7F}"/>
              </a:ext>
            </a:extLst>
          </p:cNvPr>
          <p:cNvGrpSpPr/>
          <p:nvPr/>
        </p:nvGrpSpPr>
        <p:grpSpPr>
          <a:xfrm>
            <a:off x="10284275" y="1946306"/>
            <a:ext cx="198780" cy="545806"/>
            <a:chOff x="10306975" y="4625266"/>
            <a:chExt cx="275208" cy="75566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49B31C00-F27F-BD4B-B48B-B7A0CCAC0910}"/>
                </a:ext>
              </a:extLst>
            </p:cNvPr>
            <p:cNvSpPr/>
            <p:nvPr/>
          </p:nvSpPr>
          <p:spPr>
            <a:xfrm>
              <a:off x="10306975" y="4625266"/>
              <a:ext cx="275208" cy="2752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07CC0CE8-A639-E047-B8A4-EC1F53613900}"/>
                </a:ext>
              </a:extLst>
            </p:cNvPr>
            <p:cNvSpPr/>
            <p:nvPr/>
          </p:nvSpPr>
          <p:spPr>
            <a:xfrm>
              <a:off x="10326284" y="4861702"/>
              <a:ext cx="236590" cy="5192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xmlns="" id="{C5BBE84D-1628-1342-BD62-B2AF7A540427}"/>
                </a:ext>
              </a:extLst>
            </p:cNvPr>
            <p:cNvSpPr/>
            <p:nvPr/>
          </p:nvSpPr>
          <p:spPr>
            <a:xfrm>
              <a:off x="10326284" y="5165773"/>
              <a:ext cx="236589" cy="21515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61BAA324-5261-AD43-91CC-EA268D2DFD24}"/>
              </a:ext>
            </a:extLst>
          </p:cNvPr>
          <p:cNvGrpSpPr/>
          <p:nvPr/>
        </p:nvGrpSpPr>
        <p:grpSpPr>
          <a:xfrm>
            <a:off x="10530865" y="2275448"/>
            <a:ext cx="198780" cy="545806"/>
            <a:chOff x="10306975" y="4625266"/>
            <a:chExt cx="275208" cy="75566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80D11C37-D28A-8A41-B518-70699D9038F4}"/>
                </a:ext>
              </a:extLst>
            </p:cNvPr>
            <p:cNvSpPr/>
            <p:nvPr/>
          </p:nvSpPr>
          <p:spPr>
            <a:xfrm>
              <a:off x="10306975" y="4625266"/>
              <a:ext cx="275208" cy="2752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F08D20D4-2299-5A47-9DDE-ED508526BBDB}"/>
                </a:ext>
              </a:extLst>
            </p:cNvPr>
            <p:cNvSpPr/>
            <p:nvPr/>
          </p:nvSpPr>
          <p:spPr>
            <a:xfrm>
              <a:off x="10326284" y="4861702"/>
              <a:ext cx="236590" cy="5192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xmlns="" id="{EE153974-804F-2442-890D-514DACF75EEA}"/>
                </a:ext>
              </a:extLst>
            </p:cNvPr>
            <p:cNvSpPr/>
            <p:nvPr/>
          </p:nvSpPr>
          <p:spPr>
            <a:xfrm>
              <a:off x="10326284" y="5165773"/>
              <a:ext cx="236589" cy="21515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B944E6C9-7481-BB48-9C42-EE1AB6E7943A}"/>
              </a:ext>
            </a:extLst>
          </p:cNvPr>
          <p:cNvGrpSpPr/>
          <p:nvPr/>
        </p:nvGrpSpPr>
        <p:grpSpPr>
          <a:xfrm>
            <a:off x="10284275" y="2684326"/>
            <a:ext cx="198780" cy="545806"/>
            <a:chOff x="10306975" y="4625266"/>
            <a:chExt cx="275208" cy="75566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1836E9DD-BC3F-FF4E-955C-F00666410BE9}"/>
                </a:ext>
              </a:extLst>
            </p:cNvPr>
            <p:cNvSpPr/>
            <p:nvPr/>
          </p:nvSpPr>
          <p:spPr>
            <a:xfrm>
              <a:off x="10306975" y="4625266"/>
              <a:ext cx="275208" cy="2752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E86B674B-7655-D244-83A6-C40F4EDD681C}"/>
                </a:ext>
              </a:extLst>
            </p:cNvPr>
            <p:cNvSpPr/>
            <p:nvPr/>
          </p:nvSpPr>
          <p:spPr>
            <a:xfrm>
              <a:off x="10326284" y="4861702"/>
              <a:ext cx="236590" cy="5192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xmlns="" id="{03113750-F27E-A44F-B24A-3C6B31F5F91F}"/>
                </a:ext>
              </a:extLst>
            </p:cNvPr>
            <p:cNvSpPr/>
            <p:nvPr/>
          </p:nvSpPr>
          <p:spPr>
            <a:xfrm>
              <a:off x="10326284" y="5165773"/>
              <a:ext cx="236589" cy="21515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9ECA201-574B-5743-959E-AAB366FA149E}"/>
              </a:ext>
            </a:extLst>
          </p:cNvPr>
          <p:cNvGrpSpPr/>
          <p:nvPr/>
        </p:nvGrpSpPr>
        <p:grpSpPr>
          <a:xfrm>
            <a:off x="10007352" y="2684326"/>
            <a:ext cx="198780" cy="545806"/>
            <a:chOff x="10306975" y="4625266"/>
            <a:chExt cx="275208" cy="75566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F76D6B1B-9C67-2D49-87AE-239625EB472E}"/>
                </a:ext>
              </a:extLst>
            </p:cNvPr>
            <p:cNvSpPr/>
            <p:nvPr/>
          </p:nvSpPr>
          <p:spPr>
            <a:xfrm>
              <a:off x="10306975" y="4625266"/>
              <a:ext cx="275208" cy="2752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82AFAC5F-9CAC-EC4B-BDDA-33497A14490C}"/>
                </a:ext>
              </a:extLst>
            </p:cNvPr>
            <p:cNvSpPr/>
            <p:nvPr/>
          </p:nvSpPr>
          <p:spPr>
            <a:xfrm>
              <a:off x="10326284" y="4861702"/>
              <a:ext cx="236590" cy="5192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xmlns="" id="{EFEA6543-3F0D-A548-9072-80635B965021}"/>
                </a:ext>
              </a:extLst>
            </p:cNvPr>
            <p:cNvSpPr/>
            <p:nvPr/>
          </p:nvSpPr>
          <p:spPr>
            <a:xfrm>
              <a:off x="10326284" y="5165773"/>
              <a:ext cx="236589" cy="21515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9B9A8BD7-68D6-F541-A28D-9C5AA45A61D1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10192186" y="2304597"/>
            <a:ext cx="106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405CC5C4-71EB-DE4E-A901-0A6897466632}"/>
              </a:ext>
            </a:extLst>
          </p:cNvPr>
          <p:cNvCxnSpPr>
            <a:cxnSpLocks/>
          </p:cNvCxnSpPr>
          <p:nvPr/>
        </p:nvCxnSpPr>
        <p:spPr>
          <a:xfrm>
            <a:off x="10469109" y="2304597"/>
            <a:ext cx="75703" cy="3291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99BB9B1E-AA2A-3742-9FEB-26E6DD1D9988}"/>
              </a:ext>
            </a:extLst>
          </p:cNvPr>
          <p:cNvCxnSpPr>
            <a:cxnSpLocks/>
          </p:cNvCxnSpPr>
          <p:nvPr/>
        </p:nvCxnSpPr>
        <p:spPr>
          <a:xfrm flipV="1">
            <a:off x="10469109" y="2633739"/>
            <a:ext cx="75703" cy="4088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4A1FA8D9-47D8-4A49-9FB4-8C8ACF511B53}"/>
              </a:ext>
            </a:extLst>
          </p:cNvPr>
          <p:cNvCxnSpPr>
            <a:cxnSpLocks/>
            <a:stCxn id="57" idx="6"/>
            <a:endCxn id="39" idx="2"/>
          </p:cNvCxnSpPr>
          <p:nvPr/>
        </p:nvCxnSpPr>
        <p:spPr>
          <a:xfrm flipV="1">
            <a:off x="9928961" y="2304597"/>
            <a:ext cx="92338" cy="3291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99FB8C40-F50D-494E-B7C3-D4C6743208B8}"/>
              </a:ext>
            </a:extLst>
          </p:cNvPr>
          <p:cNvCxnSpPr>
            <a:cxnSpLocks/>
            <a:endCxn id="57" idx="6"/>
          </p:cNvCxnSpPr>
          <p:nvPr/>
        </p:nvCxnSpPr>
        <p:spPr>
          <a:xfrm flipH="1" flipV="1">
            <a:off x="9928961" y="2633739"/>
            <a:ext cx="92338" cy="4088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58F2AD63-0650-154F-9883-6A7943B1CEBA}"/>
              </a:ext>
            </a:extLst>
          </p:cNvPr>
          <p:cNvCxnSpPr>
            <a:cxnSpLocks/>
          </p:cNvCxnSpPr>
          <p:nvPr/>
        </p:nvCxnSpPr>
        <p:spPr>
          <a:xfrm>
            <a:off x="10192186" y="3042617"/>
            <a:ext cx="1060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A0B03D51-3F70-844F-92A2-D8F57C0F10EB}"/>
              </a:ext>
            </a:extLst>
          </p:cNvPr>
          <p:cNvCxnSpPr>
            <a:cxnSpLocks/>
          </p:cNvCxnSpPr>
          <p:nvPr/>
        </p:nvCxnSpPr>
        <p:spPr>
          <a:xfrm flipH="1" flipV="1">
            <a:off x="10106742" y="2492112"/>
            <a:ext cx="206644" cy="2213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24937840-6931-E143-87EB-215C499BC8F9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10177022" y="2492112"/>
            <a:ext cx="206643" cy="2213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AF486C4F-D2D5-E04E-9837-2B8153FCDDB9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9928961" y="2633739"/>
            <a:ext cx="6158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ight Arrow 74">
            <a:extLst>
              <a:ext uri="{FF2B5EF4-FFF2-40B4-BE49-F238E27FC236}">
                <a16:creationId xmlns:a16="http://schemas.microsoft.com/office/drawing/2014/main" xmlns="" id="{CBEA08CC-FF0D-0049-9BE1-27334AD2A7B0}"/>
              </a:ext>
            </a:extLst>
          </p:cNvPr>
          <p:cNvSpPr/>
          <p:nvPr/>
        </p:nvSpPr>
        <p:spPr>
          <a:xfrm>
            <a:off x="1991443" y="4077194"/>
            <a:ext cx="9037074" cy="694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6AB0B441-FBD3-2C4A-B999-56F30AD5350C}"/>
              </a:ext>
            </a:extLst>
          </p:cNvPr>
          <p:cNvSpPr txBox="1"/>
          <p:nvPr/>
        </p:nvSpPr>
        <p:spPr>
          <a:xfrm>
            <a:off x="2674873" y="4297594"/>
            <a:ext cx="7473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Different forms of transmission/movement (e.g., plane, satellite, cables), redundant </a:t>
            </a:r>
            <a:r>
              <a:rPr lang="en-US" sz="1200">
                <a:solidFill>
                  <a:schemeClr val="bg1"/>
                </a:solidFill>
              </a:rPr>
              <a:t>network links,..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43C5F88-B1E6-7349-8C2E-662DD2EB50D6}"/>
              </a:ext>
            </a:extLst>
          </p:cNvPr>
          <p:cNvSpPr txBox="1"/>
          <p:nvPr/>
        </p:nvSpPr>
        <p:spPr>
          <a:xfrm>
            <a:off x="5579814" y="4571080"/>
            <a:ext cx="1858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Data Movement</a:t>
            </a:r>
            <a:endParaRPr lang="en-US" sz="1400" b="1" dirty="0"/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xmlns="" id="{CBEA08CC-FF0D-0049-9BE1-27334AD2A7B0}"/>
              </a:ext>
            </a:extLst>
          </p:cNvPr>
          <p:cNvSpPr/>
          <p:nvPr/>
        </p:nvSpPr>
        <p:spPr>
          <a:xfrm>
            <a:off x="1991442" y="4925479"/>
            <a:ext cx="9073949" cy="674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643C5F88-B1E6-7349-8C2E-662DD2EB50D6}"/>
              </a:ext>
            </a:extLst>
          </p:cNvPr>
          <p:cNvSpPr txBox="1"/>
          <p:nvPr/>
        </p:nvSpPr>
        <p:spPr>
          <a:xfrm>
            <a:off x="5085184" y="5108216"/>
            <a:ext cx="2883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Disaster Recovery (DR)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AEB1CFA5-72BF-7643-827D-E2A16B17C62D}"/>
              </a:ext>
            </a:extLst>
          </p:cNvPr>
          <p:cNvSpPr/>
          <p:nvPr/>
        </p:nvSpPr>
        <p:spPr>
          <a:xfrm>
            <a:off x="6238243" y="2436100"/>
            <a:ext cx="363985" cy="363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9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15BC52-F69D-E246-8C97-4190A79908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28544" y="2743200"/>
            <a:ext cx="6388608" cy="5210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DLC case study </a:t>
            </a:r>
            <a:r>
              <a:rPr lang="mr-IN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–</a:t>
            </a:r>
            <a:r>
              <a:rPr lang="en-US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 </a:t>
            </a:r>
            <a:r>
              <a:rPr lang="en-US" sz="2400" b="1" dirty="0" err="1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IceCube</a:t>
            </a:r>
            <a:r>
              <a:rPr lang="en-US" sz="2400" b="1" dirty="0" smtClean="0">
                <a:solidFill>
                  <a:srgbClr val="14245B"/>
                </a:solidFill>
                <a:uFill>
                  <a:solidFill>
                    <a:srgbClr val="FFC000"/>
                  </a:solidFill>
                </a:uFill>
              </a:rPr>
              <a:t> Large Facility</a:t>
            </a:r>
            <a:endParaRPr lang="en-US" sz="2400" b="1" dirty="0">
              <a:solidFill>
                <a:srgbClr val="14245B"/>
              </a:solidFill>
              <a:uFill>
                <a:solidFill>
                  <a:srgbClr val="FFC000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Comparative Taxonomy for DLC and DR for Some LFs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5061" y="5305737"/>
            <a:ext cx="10368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2060"/>
                </a:solidFill>
              </a:rPr>
              <a:t>IceCube</a:t>
            </a:r>
            <a:r>
              <a:rPr lang="en-US" sz="1600" b="1" dirty="0">
                <a:solidFill>
                  <a:srgbClr val="002060"/>
                </a:solidFill>
              </a:rPr>
              <a:t> materials courtesy: Dr. </a:t>
            </a:r>
            <a:r>
              <a:rPr lang="en-US" sz="1600" b="1" dirty="0" err="1">
                <a:solidFill>
                  <a:srgbClr val="002060"/>
                </a:solidFill>
              </a:rPr>
              <a:t>Benedikt</a:t>
            </a:r>
            <a:r>
              <a:rPr lang="en-US" sz="1600" b="1" dirty="0">
                <a:solidFill>
                  <a:srgbClr val="002060"/>
                </a:solidFill>
              </a:rPr>
              <a:t> Riedel, Wisconsin </a:t>
            </a:r>
            <a:r>
              <a:rPr lang="en-US" sz="1600" b="1" dirty="0" err="1">
                <a:solidFill>
                  <a:srgbClr val="002060"/>
                </a:solidFill>
              </a:rPr>
              <a:t>IceCube</a:t>
            </a:r>
            <a:r>
              <a:rPr lang="en-US" sz="1600" b="1" dirty="0">
                <a:solidFill>
                  <a:srgbClr val="002060"/>
                </a:solidFill>
              </a:rPr>
              <a:t> Particle Astrophysics Center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563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AB75A0-4A99-E34A-B444-F469E270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259" y="204839"/>
            <a:ext cx="883825" cy="8879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F4401903-55A4-6743-926E-F304632BF77B}"/>
              </a:ext>
            </a:extLst>
          </p:cNvPr>
          <p:cNvSpPr txBox="1">
            <a:spLocks/>
          </p:cNvSpPr>
          <p:nvPr/>
        </p:nvSpPr>
        <p:spPr>
          <a:xfrm>
            <a:off x="2939143" y="130832"/>
            <a:ext cx="8089375" cy="96193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+mj-cs"/>
              </a:defRPr>
            </a:lvl1pPr>
          </a:lstStyle>
          <a:p>
            <a:pPr algn="r"/>
            <a:r>
              <a:rPr lang="en-US" sz="2200" dirty="0" err="1" smtClean="0">
                <a:solidFill>
                  <a:srgbClr val="73B01E"/>
                </a:solidFill>
                <a:latin typeface="Century Gothic"/>
                <a:ea typeface="Century Gothic"/>
              </a:rPr>
              <a:t>IceCube</a:t>
            </a:r>
            <a:r>
              <a:rPr lang="en-US" sz="2200" dirty="0" smtClean="0">
                <a:solidFill>
                  <a:srgbClr val="73B01E"/>
                </a:solidFill>
                <a:latin typeface="Century Gothic"/>
                <a:ea typeface="Century Gothic"/>
              </a:rPr>
              <a:t>: About </a:t>
            </a:r>
            <a:r>
              <a:rPr lang="en-US" sz="2200" dirty="0">
                <a:solidFill>
                  <a:srgbClr val="73B01E"/>
                </a:solidFill>
                <a:latin typeface="Century Gothic"/>
                <a:ea typeface="Century Gothic"/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51E8B6-E0BF-EE4F-9EE9-6F600F2B6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78" y="972915"/>
            <a:ext cx="11658706" cy="482957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002060"/>
                </a:solidFill>
              </a:rPr>
              <a:t>Data </a:t>
            </a:r>
            <a:r>
              <a:rPr lang="en-US" sz="2200" dirty="0" smtClean="0">
                <a:solidFill>
                  <a:srgbClr val="002060"/>
                </a:solidFill>
              </a:rPr>
              <a:t>represents</a:t>
            </a:r>
            <a:endParaRPr lang="en-US" sz="2200" dirty="0">
              <a:solidFill>
                <a:srgbClr val="002060"/>
              </a:solidFill>
            </a:endParaRPr>
          </a:p>
          <a:p>
            <a:pPr marL="742950" lvl="1" indent="-285750">
              <a:lnSpc>
                <a:spcPct val="150000"/>
              </a:lnSpc>
            </a:pPr>
            <a:r>
              <a:rPr lang="en-US" sz="1900" dirty="0">
                <a:solidFill>
                  <a:srgbClr val="002060"/>
                </a:solidFill>
              </a:rPr>
              <a:t>hits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900" dirty="0">
                <a:solidFill>
                  <a:srgbClr val="002060"/>
                </a:solidFill>
              </a:rPr>
              <a:t>events </a:t>
            </a:r>
            <a:r>
              <a:rPr lang="mr-IN" sz="1900" dirty="0">
                <a:solidFill>
                  <a:srgbClr val="002060"/>
                </a:solidFill>
              </a:rPr>
              <a:t>–</a:t>
            </a:r>
            <a:r>
              <a:rPr lang="en-US" sz="1900" dirty="0">
                <a:solidFill>
                  <a:srgbClr val="002060"/>
                </a:solidFill>
              </a:rPr>
              <a:t> time period of interest with fixed read out window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900" dirty="0">
                <a:solidFill>
                  <a:srgbClr val="002060"/>
                </a:solidFill>
              </a:rPr>
              <a:t>metadata and secondary streams (e.g., time calibration, monitoring)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002060"/>
                </a:solidFill>
              </a:rPr>
              <a:t>4 types of data 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900" i="1" dirty="0">
                <a:solidFill>
                  <a:srgbClr val="002060"/>
                </a:solidFill>
              </a:rPr>
              <a:t>PFRAW</a:t>
            </a:r>
            <a:r>
              <a:rPr lang="en-US" sz="1900" dirty="0">
                <a:solidFill>
                  <a:srgbClr val="002060"/>
                </a:solidFill>
              </a:rPr>
              <a:t> - full data set originating at the South Pole (~3TB/day) 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900" i="1" dirty="0">
                <a:solidFill>
                  <a:srgbClr val="002060"/>
                </a:solidFill>
              </a:rPr>
              <a:t>PFFILT Level 1 </a:t>
            </a:r>
            <a:r>
              <a:rPr lang="en-US" sz="1900" dirty="0">
                <a:solidFill>
                  <a:srgbClr val="002060"/>
                </a:solidFill>
              </a:rPr>
              <a:t>- ~100 GB/day of PFRAW that is filtered and send to UW-Madison 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900" i="1" dirty="0">
                <a:solidFill>
                  <a:srgbClr val="002060"/>
                </a:solidFill>
              </a:rPr>
              <a:t>Level 2</a:t>
            </a:r>
            <a:r>
              <a:rPr lang="en-US" sz="1900" dirty="0">
                <a:solidFill>
                  <a:srgbClr val="002060"/>
                </a:solidFill>
              </a:rPr>
              <a:t> - Level 1 data that has directional reconstructions and is "science ready" </a:t>
            </a:r>
          </a:p>
          <a:p>
            <a:pPr marL="742950" lvl="1" indent="-285750">
              <a:lnSpc>
                <a:spcPct val="150000"/>
              </a:lnSpc>
            </a:pPr>
            <a:r>
              <a:rPr lang="en-US" sz="1900" i="1" dirty="0">
                <a:solidFill>
                  <a:srgbClr val="002060"/>
                </a:solidFill>
              </a:rPr>
              <a:t>Level 3</a:t>
            </a:r>
            <a:r>
              <a:rPr lang="en-US" sz="1900" dirty="0">
                <a:solidFill>
                  <a:srgbClr val="002060"/>
                </a:solidFill>
              </a:rPr>
              <a:t> - Level 2 data that has been reduced, with extra reconstructions applied, by a particular science working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179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29725</TotalTime>
  <Words>5348</Words>
  <Application>Microsoft Macintosh PowerPoint</Application>
  <PresentationFormat>Widescreen</PresentationFormat>
  <Paragraphs>785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Calibri</vt:lpstr>
      <vt:lpstr>Calluna Sans</vt:lpstr>
      <vt:lpstr>Century Gothic</vt:lpstr>
      <vt:lpstr>Arial</vt:lpstr>
      <vt:lpstr>Office Theme</vt:lpstr>
      <vt:lpstr>Cyberinfrastructure Center  of Excellence Pilot</vt:lpstr>
      <vt:lpstr>PowerPoint Presentation</vt:lpstr>
      <vt:lpstr>PowerPoint Presentation</vt:lpstr>
      <vt:lpstr>Develop a model and a plan for a Cyberinfrastructure Center of Excellence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Ewa Deelman</dc:creator>
  <cp:lastModifiedBy>Mandal, Anirban</cp:lastModifiedBy>
  <cp:revision>484</cp:revision>
  <cp:lastPrinted>2018-09-28T03:28:44Z</cp:lastPrinted>
  <dcterms:created xsi:type="dcterms:W3CDTF">2018-09-20T16:04:20Z</dcterms:created>
  <dcterms:modified xsi:type="dcterms:W3CDTF">2019-08-15T01:09:38Z</dcterms:modified>
</cp:coreProperties>
</file>